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9" r:id="rId4"/>
    <p:sldId id="274" r:id="rId5"/>
    <p:sldId id="273" r:id="rId6"/>
    <p:sldId id="260" r:id="rId7"/>
    <p:sldId id="261" r:id="rId8"/>
    <p:sldId id="262" r:id="rId9"/>
    <p:sldId id="267" r:id="rId10"/>
    <p:sldId id="271" r:id="rId11"/>
    <p:sldId id="268" r:id="rId12"/>
    <p:sldId id="263" r:id="rId13"/>
    <p:sldId id="265" r:id="rId14"/>
    <p:sldId id="272" r:id="rId15"/>
    <p:sldId id="276" r:id="rId16"/>
    <p:sldId id="266" r:id="rId17"/>
    <p:sldId id="275" r:id="rId18"/>
    <p:sldId id="277" r:id="rId19"/>
    <p:sldId id="278" r:id="rId20"/>
    <p:sldId id="279" r:id="rId21"/>
    <p:sldId id="280" r:id="rId22"/>
    <p:sldId id="282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56" autoAdjust="0"/>
  </p:normalViewPr>
  <p:slideViewPr>
    <p:cSldViewPr snapToGrid="0">
      <p:cViewPr varScale="1">
        <p:scale>
          <a:sx n="136" d="100"/>
          <a:sy n="136" d="100"/>
        </p:scale>
        <p:origin x="12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ED003-F1C7-47DA-BC46-88E32ADD41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2EC686-7AA7-4809-A943-4FAC3BA4DE51}">
      <dgm:prSet/>
      <dgm:spPr/>
      <dgm:t>
        <a:bodyPr/>
        <a:lstStyle/>
        <a:p>
          <a:r>
            <a:rPr lang="en-US"/>
            <a:t>Application</a:t>
          </a:r>
        </a:p>
      </dgm:t>
    </dgm:pt>
    <dgm:pt modelId="{2613FD1E-7BCB-4F64-80BF-5AF2D8EC5369}" type="parTrans" cxnId="{18297D90-82B4-48FF-B1D2-229D10A698AA}">
      <dgm:prSet/>
      <dgm:spPr/>
      <dgm:t>
        <a:bodyPr/>
        <a:lstStyle/>
        <a:p>
          <a:endParaRPr lang="en-US"/>
        </a:p>
      </dgm:t>
    </dgm:pt>
    <dgm:pt modelId="{65E72016-ACAC-4658-9727-3FF123543629}" type="sibTrans" cxnId="{18297D90-82B4-48FF-B1D2-229D10A698AA}">
      <dgm:prSet/>
      <dgm:spPr/>
      <dgm:t>
        <a:bodyPr/>
        <a:lstStyle/>
        <a:p>
          <a:endParaRPr lang="en-US"/>
        </a:p>
      </dgm:t>
    </dgm:pt>
    <dgm:pt modelId="{EDA9336D-1273-4FD7-AEA3-BDD376DF7B5C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211DF0AB-95C3-4850-B419-A8B119812ED0}" type="parTrans" cxnId="{A2BC6F6A-9D13-4EDC-94C5-AB3D2532F7B6}">
      <dgm:prSet/>
      <dgm:spPr/>
      <dgm:t>
        <a:bodyPr/>
        <a:lstStyle/>
        <a:p>
          <a:endParaRPr lang="en-US"/>
        </a:p>
      </dgm:t>
    </dgm:pt>
    <dgm:pt modelId="{BA82CAF2-A1D3-41D3-A725-A69CD49E431A}" type="sibTrans" cxnId="{A2BC6F6A-9D13-4EDC-94C5-AB3D2532F7B6}">
      <dgm:prSet/>
      <dgm:spPr/>
      <dgm:t>
        <a:bodyPr/>
        <a:lstStyle/>
        <a:p>
          <a:endParaRPr lang="en-US"/>
        </a:p>
      </dgm:t>
    </dgm:pt>
    <dgm:pt modelId="{A0E2065E-6E18-4B7A-BAAF-C2033ABA730A}">
      <dgm:prSet/>
      <dgm:spPr/>
      <dgm:t>
        <a:bodyPr/>
        <a:lstStyle/>
        <a:p>
          <a:r>
            <a:rPr lang="en-US"/>
            <a:t>Session</a:t>
          </a:r>
        </a:p>
      </dgm:t>
    </dgm:pt>
    <dgm:pt modelId="{52175F4D-A8D2-428B-BD11-646EA31329EA}" type="parTrans" cxnId="{27B1373B-90E2-439B-8BE8-7ED33213FA69}">
      <dgm:prSet/>
      <dgm:spPr/>
      <dgm:t>
        <a:bodyPr/>
        <a:lstStyle/>
        <a:p>
          <a:endParaRPr lang="en-US"/>
        </a:p>
      </dgm:t>
    </dgm:pt>
    <dgm:pt modelId="{5DED8C0C-D2A5-4270-A29B-6D2C55E1ED55}" type="sibTrans" cxnId="{27B1373B-90E2-439B-8BE8-7ED33213FA69}">
      <dgm:prSet/>
      <dgm:spPr/>
      <dgm:t>
        <a:bodyPr/>
        <a:lstStyle/>
        <a:p>
          <a:endParaRPr lang="en-US"/>
        </a:p>
      </dgm:t>
    </dgm:pt>
    <dgm:pt modelId="{55C3F3D6-6D6A-4E2C-8240-90CE37FC25C0}">
      <dgm:prSet/>
      <dgm:spPr/>
      <dgm:t>
        <a:bodyPr/>
        <a:lstStyle/>
        <a:p>
          <a:r>
            <a:rPr lang="en-US"/>
            <a:t>Transport</a:t>
          </a:r>
        </a:p>
      </dgm:t>
    </dgm:pt>
    <dgm:pt modelId="{845377DD-A0F7-414F-9CFE-C937F7C911FF}" type="parTrans" cxnId="{47363889-02BB-4881-93B2-95BBE5BA1FA7}">
      <dgm:prSet/>
      <dgm:spPr/>
      <dgm:t>
        <a:bodyPr/>
        <a:lstStyle/>
        <a:p>
          <a:endParaRPr lang="en-US"/>
        </a:p>
      </dgm:t>
    </dgm:pt>
    <dgm:pt modelId="{940C4768-D066-4A16-84A2-94444179B846}" type="sibTrans" cxnId="{47363889-02BB-4881-93B2-95BBE5BA1FA7}">
      <dgm:prSet/>
      <dgm:spPr/>
      <dgm:t>
        <a:bodyPr/>
        <a:lstStyle/>
        <a:p>
          <a:endParaRPr lang="en-US"/>
        </a:p>
      </dgm:t>
    </dgm:pt>
    <dgm:pt modelId="{8AB312E8-4FFC-40DA-A1BB-AD1B70456A61}">
      <dgm:prSet/>
      <dgm:spPr/>
      <dgm:t>
        <a:bodyPr/>
        <a:lstStyle/>
        <a:p>
          <a:r>
            <a:rPr lang="en-US" dirty="0"/>
            <a:t>Network</a:t>
          </a:r>
        </a:p>
      </dgm:t>
    </dgm:pt>
    <dgm:pt modelId="{64FDC797-6B79-4008-B534-31411F7915DF}" type="parTrans" cxnId="{1D202FF2-E958-49A0-9E6E-AB1565316AB1}">
      <dgm:prSet/>
      <dgm:spPr/>
      <dgm:t>
        <a:bodyPr/>
        <a:lstStyle/>
        <a:p>
          <a:endParaRPr lang="en-US"/>
        </a:p>
      </dgm:t>
    </dgm:pt>
    <dgm:pt modelId="{417DC045-E123-4428-9A21-289FEC7EB02D}" type="sibTrans" cxnId="{1D202FF2-E958-49A0-9E6E-AB1565316AB1}">
      <dgm:prSet/>
      <dgm:spPr/>
      <dgm:t>
        <a:bodyPr/>
        <a:lstStyle/>
        <a:p>
          <a:endParaRPr lang="en-US"/>
        </a:p>
      </dgm:t>
    </dgm:pt>
    <dgm:pt modelId="{0D11ACEE-DD6B-4F33-B990-415E25DB7147}">
      <dgm:prSet/>
      <dgm:spPr/>
      <dgm:t>
        <a:bodyPr/>
        <a:lstStyle/>
        <a:p>
          <a:r>
            <a:rPr lang="en-US"/>
            <a:t>Data Link</a:t>
          </a:r>
        </a:p>
      </dgm:t>
    </dgm:pt>
    <dgm:pt modelId="{254CFF0F-7632-4735-9489-27D2BB7A05F9}" type="parTrans" cxnId="{33461ACA-07AC-4E41-8940-F4593AC1A408}">
      <dgm:prSet/>
      <dgm:spPr/>
      <dgm:t>
        <a:bodyPr/>
        <a:lstStyle/>
        <a:p>
          <a:endParaRPr lang="en-US"/>
        </a:p>
      </dgm:t>
    </dgm:pt>
    <dgm:pt modelId="{73F74C98-8144-4760-B05F-AF99EDC7D843}" type="sibTrans" cxnId="{33461ACA-07AC-4E41-8940-F4593AC1A408}">
      <dgm:prSet/>
      <dgm:spPr/>
      <dgm:t>
        <a:bodyPr/>
        <a:lstStyle/>
        <a:p>
          <a:endParaRPr lang="en-US"/>
        </a:p>
      </dgm:t>
    </dgm:pt>
    <dgm:pt modelId="{27A67400-C02D-4096-843E-7014009CC518}">
      <dgm:prSet/>
      <dgm:spPr/>
      <dgm:t>
        <a:bodyPr/>
        <a:lstStyle/>
        <a:p>
          <a:r>
            <a:rPr lang="en-US"/>
            <a:t>Physical</a:t>
          </a:r>
        </a:p>
      </dgm:t>
    </dgm:pt>
    <dgm:pt modelId="{7810B772-9E7C-435F-A929-A803957F611D}" type="parTrans" cxnId="{D7700A41-A431-4191-9071-20D4C53B1DC6}">
      <dgm:prSet/>
      <dgm:spPr/>
      <dgm:t>
        <a:bodyPr/>
        <a:lstStyle/>
        <a:p>
          <a:endParaRPr lang="en-US"/>
        </a:p>
      </dgm:t>
    </dgm:pt>
    <dgm:pt modelId="{4F9A902F-46DD-4F56-AA59-581FB32262DB}" type="sibTrans" cxnId="{D7700A41-A431-4191-9071-20D4C53B1DC6}">
      <dgm:prSet/>
      <dgm:spPr/>
      <dgm:t>
        <a:bodyPr/>
        <a:lstStyle/>
        <a:p>
          <a:endParaRPr lang="en-US"/>
        </a:p>
      </dgm:t>
    </dgm:pt>
    <dgm:pt modelId="{C56AD44D-C89B-4722-AE8C-A5156B076E72}" type="pres">
      <dgm:prSet presAssocID="{8F5ED003-F1C7-47DA-BC46-88E32ADD41CA}" presName="Name0" presStyleCnt="0">
        <dgm:presLayoutVars>
          <dgm:dir/>
          <dgm:animLvl val="lvl"/>
          <dgm:resizeHandles val="exact"/>
        </dgm:presLayoutVars>
      </dgm:prSet>
      <dgm:spPr/>
    </dgm:pt>
    <dgm:pt modelId="{6A905410-6CBD-47D7-B8CC-57BBA7282077}" type="pres">
      <dgm:prSet presAssocID="{0C2EC686-7AA7-4809-A943-4FAC3BA4DE51}" presName="linNode" presStyleCnt="0"/>
      <dgm:spPr/>
    </dgm:pt>
    <dgm:pt modelId="{D69FAD11-5032-4F44-99E6-7CBD5D130EE9}" type="pres">
      <dgm:prSet presAssocID="{0C2EC686-7AA7-4809-A943-4FAC3BA4DE51}" presName="parentText" presStyleLbl="node1" presStyleIdx="0" presStyleCnt="7" custLinFactNeighborX="-88593">
        <dgm:presLayoutVars>
          <dgm:chMax val="1"/>
          <dgm:bulletEnabled val="1"/>
        </dgm:presLayoutVars>
      </dgm:prSet>
      <dgm:spPr/>
    </dgm:pt>
    <dgm:pt modelId="{DF62989F-A251-408D-A9AC-8C6F9FF973A8}" type="pres">
      <dgm:prSet presAssocID="{65E72016-ACAC-4658-9727-3FF123543629}" presName="sp" presStyleCnt="0"/>
      <dgm:spPr/>
    </dgm:pt>
    <dgm:pt modelId="{89C2EA5B-2DC3-44D3-A33A-0CE070097626}" type="pres">
      <dgm:prSet presAssocID="{EDA9336D-1273-4FD7-AEA3-BDD376DF7B5C}" presName="linNode" presStyleCnt="0"/>
      <dgm:spPr/>
    </dgm:pt>
    <dgm:pt modelId="{52067760-5312-464F-B1B6-0424A53FD1D8}" type="pres">
      <dgm:prSet presAssocID="{EDA9336D-1273-4FD7-AEA3-BDD376DF7B5C}" presName="parentText" presStyleLbl="node1" presStyleIdx="1" presStyleCnt="7" custLinFactNeighborX="-88593">
        <dgm:presLayoutVars>
          <dgm:chMax val="1"/>
          <dgm:bulletEnabled val="1"/>
        </dgm:presLayoutVars>
      </dgm:prSet>
      <dgm:spPr/>
    </dgm:pt>
    <dgm:pt modelId="{8B8F8C5D-646E-46C8-B530-B9AA2FB0BAEB}" type="pres">
      <dgm:prSet presAssocID="{BA82CAF2-A1D3-41D3-A725-A69CD49E431A}" presName="sp" presStyleCnt="0"/>
      <dgm:spPr/>
    </dgm:pt>
    <dgm:pt modelId="{639224A6-2666-4CAE-9706-D8A1C3FDEA29}" type="pres">
      <dgm:prSet presAssocID="{A0E2065E-6E18-4B7A-BAAF-C2033ABA730A}" presName="linNode" presStyleCnt="0"/>
      <dgm:spPr/>
    </dgm:pt>
    <dgm:pt modelId="{B3444033-916F-49BE-8880-DB296E046C52}" type="pres">
      <dgm:prSet presAssocID="{A0E2065E-6E18-4B7A-BAAF-C2033ABA730A}" presName="parentText" presStyleLbl="node1" presStyleIdx="2" presStyleCnt="7" custLinFactNeighborX="-88593">
        <dgm:presLayoutVars>
          <dgm:chMax val="1"/>
          <dgm:bulletEnabled val="1"/>
        </dgm:presLayoutVars>
      </dgm:prSet>
      <dgm:spPr/>
    </dgm:pt>
    <dgm:pt modelId="{A715E44E-CF7D-4D24-AC9E-58593238B720}" type="pres">
      <dgm:prSet presAssocID="{5DED8C0C-D2A5-4270-A29B-6D2C55E1ED55}" presName="sp" presStyleCnt="0"/>
      <dgm:spPr/>
    </dgm:pt>
    <dgm:pt modelId="{5DAA9318-0F8F-4728-90EF-4EDE688AD356}" type="pres">
      <dgm:prSet presAssocID="{55C3F3D6-6D6A-4E2C-8240-90CE37FC25C0}" presName="linNode" presStyleCnt="0"/>
      <dgm:spPr/>
    </dgm:pt>
    <dgm:pt modelId="{F9FB9397-48D5-41F2-99F0-D99A39DBE073}" type="pres">
      <dgm:prSet presAssocID="{55C3F3D6-6D6A-4E2C-8240-90CE37FC25C0}" presName="parentText" presStyleLbl="node1" presStyleIdx="3" presStyleCnt="7" custLinFactNeighborX="-88507" custLinFactNeighborY="2092">
        <dgm:presLayoutVars>
          <dgm:chMax val="1"/>
          <dgm:bulletEnabled val="1"/>
        </dgm:presLayoutVars>
      </dgm:prSet>
      <dgm:spPr/>
    </dgm:pt>
    <dgm:pt modelId="{4F062827-AA8C-4F29-876F-9E366323FED2}" type="pres">
      <dgm:prSet presAssocID="{940C4768-D066-4A16-84A2-94444179B846}" presName="sp" presStyleCnt="0"/>
      <dgm:spPr/>
    </dgm:pt>
    <dgm:pt modelId="{4BC20739-0387-444D-B70B-31DAE65F5D65}" type="pres">
      <dgm:prSet presAssocID="{8AB312E8-4FFC-40DA-A1BB-AD1B70456A61}" presName="linNode" presStyleCnt="0"/>
      <dgm:spPr/>
    </dgm:pt>
    <dgm:pt modelId="{2D9ED810-A22C-457B-B97A-D7295979FAEC}" type="pres">
      <dgm:prSet presAssocID="{8AB312E8-4FFC-40DA-A1BB-AD1B70456A61}" presName="parentText" presStyleLbl="node1" presStyleIdx="4" presStyleCnt="7" custLinFactNeighborX="-88593">
        <dgm:presLayoutVars>
          <dgm:chMax val="1"/>
          <dgm:bulletEnabled val="1"/>
        </dgm:presLayoutVars>
      </dgm:prSet>
      <dgm:spPr/>
    </dgm:pt>
    <dgm:pt modelId="{DBA6EEC9-1C8F-4D6E-97E2-672A4CF4FC91}" type="pres">
      <dgm:prSet presAssocID="{417DC045-E123-4428-9A21-289FEC7EB02D}" presName="sp" presStyleCnt="0"/>
      <dgm:spPr/>
    </dgm:pt>
    <dgm:pt modelId="{DAAA97C0-2FBC-4B99-B648-8C9DF40063DE}" type="pres">
      <dgm:prSet presAssocID="{0D11ACEE-DD6B-4F33-B990-415E25DB7147}" presName="linNode" presStyleCnt="0"/>
      <dgm:spPr/>
    </dgm:pt>
    <dgm:pt modelId="{5845560A-E299-4CFC-AA39-EF9DDF722A1A}" type="pres">
      <dgm:prSet presAssocID="{0D11ACEE-DD6B-4F33-B990-415E25DB7147}" presName="parentText" presStyleLbl="node1" presStyleIdx="5" presStyleCnt="7" custLinFactNeighborX="-88593">
        <dgm:presLayoutVars>
          <dgm:chMax val="1"/>
          <dgm:bulletEnabled val="1"/>
        </dgm:presLayoutVars>
      </dgm:prSet>
      <dgm:spPr/>
    </dgm:pt>
    <dgm:pt modelId="{D1CBB2DF-84AB-4A54-B410-6F263FF07416}" type="pres">
      <dgm:prSet presAssocID="{73F74C98-8144-4760-B05F-AF99EDC7D843}" presName="sp" presStyleCnt="0"/>
      <dgm:spPr/>
    </dgm:pt>
    <dgm:pt modelId="{718D85F9-ABA4-443C-AE10-A0E0CBA8FF5D}" type="pres">
      <dgm:prSet presAssocID="{27A67400-C02D-4096-843E-7014009CC518}" presName="linNode" presStyleCnt="0"/>
      <dgm:spPr/>
    </dgm:pt>
    <dgm:pt modelId="{464528F8-D773-4365-86E2-F84256576251}" type="pres">
      <dgm:prSet presAssocID="{27A67400-C02D-4096-843E-7014009CC518}" presName="parentText" presStyleLbl="node1" presStyleIdx="6" presStyleCnt="7" custLinFactNeighborX="-88593">
        <dgm:presLayoutVars>
          <dgm:chMax val="1"/>
          <dgm:bulletEnabled val="1"/>
        </dgm:presLayoutVars>
      </dgm:prSet>
      <dgm:spPr/>
    </dgm:pt>
  </dgm:ptLst>
  <dgm:cxnLst>
    <dgm:cxn modelId="{9ABC1A0B-D092-4BB7-9130-45B872CDCEFC}" type="presOf" srcId="{0D11ACEE-DD6B-4F33-B990-415E25DB7147}" destId="{5845560A-E299-4CFC-AA39-EF9DDF722A1A}" srcOrd="0" destOrd="0" presId="urn:microsoft.com/office/officeart/2005/8/layout/vList5"/>
    <dgm:cxn modelId="{27B1373B-90E2-439B-8BE8-7ED33213FA69}" srcId="{8F5ED003-F1C7-47DA-BC46-88E32ADD41CA}" destId="{A0E2065E-6E18-4B7A-BAAF-C2033ABA730A}" srcOrd="2" destOrd="0" parTransId="{52175F4D-A8D2-428B-BD11-646EA31329EA}" sibTransId="{5DED8C0C-D2A5-4270-A29B-6D2C55E1ED55}"/>
    <dgm:cxn modelId="{C090C93C-14BE-42E4-A1A1-04D4E772F851}" type="presOf" srcId="{27A67400-C02D-4096-843E-7014009CC518}" destId="{464528F8-D773-4365-86E2-F84256576251}" srcOrd="0" destOrd="0" presId="urn:microsoft.com/office/officeart/2005/8/layout/vList5"/>
    <dgm:cxn modelId="{F183AF5C-237E-4272-B0E1-21916BF4027E}" type="presOf" srcId="{8AB312E8-4FFC-40DA-A1BB-AD1B70456A61}" destId="{2D9ED810-A22C-457B-B97A-D7295979FAEC}" srcOrd="0" destOrd="0" presId="urn:microsoft.com/office/officeart/2005/8/layout/vList5"/>
    <dgm:cxn modelId="{D7700A41-A431-4191-9071-20D4C53B1DC6}" srcId="{8F5ED003-F1C7-47DA-BC46-88E32ADD41CA}" destId="{27A67400-C02D-4096-843E-7014009CC518}" srcOrd="6" destOrd="0" parTransId="{7810B772-9E7C-435F-A929-A803957F611D}" sibTransId="{4F9A902F-46DD-4F56-AA59-581FB32262DB}"/>
    <dgm:cxn modelId="{A2BC6F6A-9D13-4EDC-94C5-AB3D2532F7B6}" srcId="{8F5ED003-F1C7-47DA-BC46-88E32ADD41CA}" destId="{EDA9336D-1273-4FD7-AEA3-BDD376DF7B5C}" srcOrd="1" destOrd="0" parTransId="{211DF0AB-95C3-4850-B419-A8B119812ED0}" sibTransId="{BA82CAF2-A1D3-41D3-A725-A69CD49E431A}"/>
    <dgm:cxn modelId="{47363889-02BB-4881-93B2-95BBE5BA1FA7}" srcId="{8F5ED003-F1C7-47DA-BC46-88E32ADD41CA}" destId="{55C3F3D6-6D6A-4E2C-8240-90CE37FC25C0}" srcOrd="3" destOrd="0" parTransId="{845377DD-A0F7-414F-9CFE-C937F7C911FF}" sibTransId="{940C4768-D066-4A16-84A2-94444179B846}"/>
    <dgm:cxn modelId="{13F42D8D-DCD6-4E43-87AB-C4561470EC61}" type="presOf" srcId="{0C2EC686-7AA7-4809-A943-4FAC3BA4DE51}" destId="{D69FAD11-5032-4F44-99E6-7CBD5D130EE9}" srcOrd="0" destOrd="0" presId="urn:microsoft.com/office/officeart/2005/8/layout/vList5"/>
    <dgm:cxn modelId="{18297D90-82B4-48FF-B1D2-229D10A698AA}" srcId="{8F5ED003-F1C7-47DA-BC46-88E32ADD41CA}" destId="{0C2EC686-7AA7-4809-A943-4FAC3BA4DE51}" srcOrd="0" destOrd="0" parTransId="{2613FD1E-7BCB-4F64-80BF-5AF2D8EC5369}" sibTransId="{65E72016-ACAC-4658-9727-3FF123543629}"/>
    <dgm:cxn modelId="{6B42CA90-CE8A-4C81-AD21-D18BF24A71E8}" type="presOf" srcId="{A0E2065E-6E18-4B7A-BAAF-C2033ABA730A}" destId="{B3444033-916F-49BE-8880-DB296E046C52}" srcOrd="0" destOrd="0" presId="urn:microsoft.com/office/officeart/2005/8/layout/vList5"/>
    <dgm:cxn modelId="{C592F3A0-E078-43B0-BB44-B8A15DABDA6C}" type="presOf" srcId="{55C3F3D6-6D6A-4E2C-8240-90CE37FC25C0}" destId="{F9FB9397-48D5-41F2-99F0-D99A39DBE073}" srcOrd="0" destOrd="0" presId="urn:microsoft.com/office/officeart/2005/8/layout/vList5"/>
    <dgm:cxn modelId="{4A36DFAA-0F9F-4EC5-A510-4F3EF996A1D7}" type="presOf" srcId="{8F5ED003-F1C7-47DA-BC46-88E32ADD41CA}" destId="{C56AD44D-C89B-4722-AE8C-A5156B076E72}" srcOrd="0" destOrd="0" presId="urn:microsoft.com/office/officeart/2005/8/layout/vList5"/>
    <dgm:cxn modelId="{440858B3-1A3D-452F-91C2-4AF4CF98EA93}" type="presOf" srcId="{EDA9336D-1273-4FD7-AEA3-BDD376DF7B5C}" destId="{52067760-5312-464F-B1B6-0424A53FD1D8}" srcOrd="0" destOrd="0" presId="urn:microsoft.com/office/officeart/2005/8/layout/vList5"/>
    <dgm:cxn modelId="{33461ACA-07AC-4E41-8940-F4593AC1A408}" srcId="{8F5ED003-F1C7-47DA-BC46-88E32ADD41CA}" destId="{0D11ACEE-DD6B-4F33-B990-415E25DB7147}" srcOrd="5" destOrd="0" parTransId="{254CFF0F-7632-4735-9489-27D2BB7A05F9}" sibTransId="{73F74C98-8144-4760-B05F-AF99EDC7D843}"/>
    <dgm:cxn modelId="{1D202FF2-E958-49A0-9E6E-AB1565316AB1}" srcId="{8F5ED003-F1C7-47DA-BC46-88E32ADD41CA}" destId="{8AB312E8-4FFC-40DA-A1BB-AD1B70456A61}" srcOrd="4" destOrd="0" parTransId="{64FDC797-6B79-4008-B534-31411F7915DF}" sibTransId="{417DC045-E123-4428-9A21-289FEC7EB02D}"/>
    <dgm:cxn modelId="{E86BF97B-4061-4DFB-B5C6-054692055D45}" type="presParOf" srcId="{C56AD44D-C89B-4722-AE8C-A5156B076E72}" destId="{6A905410-6CBD-47D7-B8CC-57BBA7282077}" srcOrd="0" destOrd="0" presId="urn:microsoft.com/office/officeart/2005/8/layout/vList5"/>
    <dgm:cxn modelId="{AC3D9F07-7D25-4213-9A40-BD1728AE9CB9}" type="presParOf" srcId="{6A905410-6CBD-47D7-B8CC-57BBA7282077}" destId="{D69FAD11-5032-4F44-99E6-7CBD5D130EE9}" srcOrd="0" destOrd="0" presId="urn:microsoft.com/office/officeart/2005/8/layout/vList5"/>
    <dgm:cxn modelId="{C4E3DEF0-BB5D-4B45-9DB7-E487CE0F812A}" type="presParOf" srcId="{C56AD44D-C89B-4722-AE8C-A5156B076E72}" destId="{DF62989F-A251-408D-A9AC-8C6F9FF973A8}" srcOrd="1" destOrd="0" presId="urn:microsoft.com/office/officeart/2005/8/layout/vList5"/>
    <dgm:cxn modelId="{CDE9E3DB-9409-43D3-87FD-41B7996B7BC1}" type="presParOf" srcId="{C56AD44D-C89B-4722-AE8C-A5156B076E72}" destId="{89C2EA5B-2DC3-44D3-A33A-0CE070097626}" srcOrd="2" destOrd="0" presId="urn:microsoft.com/office/officeart/2005/8/layout/vList5"/>
    <dgm:cxn modelId="{4D84C42F-B7BD-4DF6-8DE9-477AB0115261}" type="presParOf" srcId="{89C2EA5B-2DC3-44D3-A33A-0CE070097626}" destId="{52067760-5312-464F-B1B6-0424A53FD1D8}" srcOrd="0" destOrd="0" presId="urn:microsoft.com/office/officeart/2005/8/layout/vList5"/>
    <dgm:cxn modelId="{1AFB9F16-1127-4672-91EB-B70A150B6037}" type="presParOf" srcId="{C56AD44D-C89B-4722-AE8C-A5156B076E72}" destId="{8B8F8C5D-646E-46C8-B530-B9AA2FB0BAEB}" srcOrd="3" destOrd="0" presId="urn:microsoft.com/office/officeart/2005/8/layout/vList5"/>
    <dgm:cxn modelId="{8CF01924-81AB-4D2E-BD92-3913E7554C60}" type="presParOf" srcId="{C56AD44D-C89B-4722-AE8C-A5156B076E72}" destId="{639224A6-2666-4CAE-9706-D8A1C3FDEA29}" srcOrd="4" destOrd="0" presId="urn:microsoft.com/office/officeart/2005/8/layout/vList5"/>
    <dgm:cxn modelId="{67D564BF-C9F7-41E2-A481-47F35C27F6D9}" type="presParOf" srcId="{639224A6-2666-4CAE-9706-D8A1C3FDEA29}" destId="{B3444033-916F-49BE-8880-DB296E046C52}" srcOrd="0" destOrd="0" presId="urn:microsoft.com/office/officeart/2005/8/layout/vList5"/>
    <dgm:cxn modelId="{82F414E4-7165-4583-85C0-FB08960548D0}" type="presParOf" srcId="{C56AD44D-C89B-4722-AE8C-A5156B076E72}" destId="{A715E44E-CF7D-4D24-AC9E-58593238B720}" srcOrd="5" destOrd="0" presId="urn:microsoft.com/office/officeart/2005/8/layout/vList5"/>
    <dgm:cxn modelId="{617931E3-7547-48E7-AF8E-CBD658249433}" type="presParOf" srcId="{C56AD44D-C89B-4722-AE8C-A5156B076E72}" destId="{5DAA9318-0F8F-4728-90EF-4EDE688AD356}" srcOrd="6" destOrd="0" presId="urn:microsoft.com/office/officeart/2005/8/layout/vList5"/>
    <dgm:cxn modelId="{2F806D68-7408-4872-A3ED-4E69F6863659}" type="presParOf" srcId="{5DAA9318-0F8F-4728-90EF-4EDE688AD356}" destId="{F9FB9397-48D5-41F2-99F0-D99A39DBE073}" srcOrd="0" destOrd="0" presId="urn:microsoft.com/office/officeart/2005/8/layout/vList5"/>
    <dgm:cxn modelId="{666F7BCF-0680-456E-8AE4-3807DE7FFE36}" type="presParOf" srcId="{C56AD44D-C89B-4722-AE8C-A5156B076E72}" destId="{4F062827-AA8C-4F29-876F-9E366323FED2}" srcOrd="7" destOrd="0" presId="urn:microsoft.com/office/officeart/2005/8/layout/vList5"/>
    <dgm:cxn modelId="{520BFB9B-4C1C-4F34-92B3-8C65A87FD717}" type="presParOf" srcId="{C56AD44D-C89B-4722-AE8C-A5156B076E72}" destId="{4BC20739-0387-444D-B70B-31DAE65F5D65}" srcOrd="8" destOrd="0" presId="urn:microsoft.com/office/officeart/2005/8/layout/vList5"/>
    <dgm:cxn modelId="{BE030AE9-1DAE-4099-8A0D-C1FD533530D1}" type="presParOf" srcId="{4BC20739-0387-444D-B70B-31DAE65F5D65}" destId="{2D9ED810-A22C-457B-B97A-D7295979FAEC}" srcOrd="0" destOrd="0" presId="urn:microsoft.com/office/officeart/2005/8/layout/vList5"/>
    <dgm:cxn modelId="{875D04FF-46E5-46EF-A32B-B0D964FAF5B4}" type="presParOf" srcId="{C56AD44D-C89B-4722-AE8C-A5156B076E72}" destId="{DBA6EEC9-1C8F-4D6E-97E2-672A4CF4FC91}" srcOrd="9" destOrd="0" presId="urn:microsoft.com/office/officeart/2005/8/layout/vList5"/>
    <dgm:cxn modelId="{44E84066-21EC-4C0A-BEA2-FEB979B79EE7}" type="presParOf" srcId="{C56AD44D-C89B-4722-AE8C-A5156B076E72}" destId="{DAAA97C0-2FBC-4B99-B648-8C9DF40063DE}" srcOrd="10" destOrd="0" presId="urn:microsoft.com/office/officeart/2005/8/layout/vList5"/>
    <dgm:cxn modelId="{F481892F-FE37-4D12-A1D2-9B21BC7B63D0}" type="presParOf" srcId="{DAAA97C0-2FBC-4B99-B648-8C9DF40063DE}" destId="{5845560A-E299-4CFC-AA39-EF9DDF722A1A}" srcOrd="0" destOrd="0" presId="urn:microsoft.com/office/officeart/2005/8/layout/vList5"/>
    <dgm:cxn modelId="{D189BF28-0C1B-474B-93A7-B174B3496F98}" type="presParOf" srcId="{C56AD44D-C89B-4722-AE8C-A5156B076E72}" destId="{D1CBB2DF-84AB-4A54-B410-6F263FF07416}" srcOrd="11" destOrd="0" presId="urn:microsoft.com/office/officeart/2005/8/layout/vList5"/>
    <dgm:cxn modelId="{CE681161-57D7-43C1-9B94-61A150AA4C8F}" type="presParOf" srcId="{C56AD44D-C89B-4722-AE8C-A5156B076E72}" destId="{718D85F9-ABA4-443C-AE10-A0E0CBA8FF5D}" srcOrd="12" destOrd="0" presId="urn:microsoft.com/office/officeart/2005/8/layout/vList5"/>
    <dgm:cxn modelId="{7B521060-3ADD-445C-A87C-BAD8C5F5A7E3}" type="presParOf" srcId="{718D85F9-ABA4-443C-AE10-A0E0CBA8FF5D}" destId="{464528F8-D773-4365-86E2-F8425657625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AD11-5032-4F44-99E6-7CBD5D130EE9}">
      <dsp:nvSpPr>
        <dsp:cNvPr id="0" name=""/>
        <dsp:cNvSpPr/>
      </dsp:nvSpPr>
      <dsp:spPr>
        <a:xfrm>
          <a:off x="9157" y="300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Application</a:t>
          </a:r>
        </a:p>
      </dsp:txBody>
      <dsp:txXfrm>
        <a:off x="32686" y="23829"/>
        <a:ext cx="3047742" cy="434943"/>
      </dsp:txXfrm>
    </dsp:sp>
    <dsp:sp modelId="{52067760-5312-464F-B1B6-0424A53FD1D8}">
      <dsp:nvSpPr>
        <dsp:cNvPr id="0" name=""/>
        <dsp:cNvSpPr/>
      </dsp:nvSpPr>
      <dsp:spPr>
        <a:xfrm>
          <a:off x="9157" y="506402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Presentation</a:t>
          </a:r>
        </a:p>
      </dsp:txBody>
      <dsp:txXfrm>
        <a:off x="32686" y="529931"/>
        <a:ext cx="3047742" cy="434943"/>
      </dsp:txXfrm>
    </dsp:sp>
    <dsp:sp modelId="{B3444033-916F-49BE-8880-DB296E046C52}">
      <dsp:nvSpPr>
        <dsp:cNvPr id="0" name=""/>
        <dsp:cNvSpPr/>
      </dsp:nvSpPr>
      <dsp:spPr>
        <a:xfrm>
          <a:off x="9157" y="1012504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Session</a:t>
          </a:r>
        </a:p>
      </dsp:txBody>
      <dsp:txXfrm>
        <a:off x="32686" y="1036033"/>
        <a:ext cx="3047742" cy="434943"/>
      </dsp:txXfrm>
    </dsp:sp>
    <dsp:sp modelId="{F9FB9397-48D5-41F2-99F0-D99A39DBE073}">
      <dsp:nvSpPr>
        <dsp:cNvPr id="0" name=""/>
        <dsp:cNvSpPr/>
      </dsp:nvSpPr>
      <dsp:spPr>
        <a:xfrm>
          <a:off x="11818" y="1528689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Transport</a:t>
          </a:r>
        </a:p>
      </dsp:txBody>
      <dsp:txXfrm>
        <a:off x="35347" y="1552218"/>
        <a:ext cx="3047742" cy="434943"/>
      </dsp:txXfrm>
    </dsp:sp>
    <dsp:sp modelId="{2D9ED810-A22C-457B-B97A-D7295979FAEC}">
      <dsp:nvSpPr>
        <dsp:cNvPr id="0" name=""/>
        <dsp:cNvSpPr/>
      </dsp:nvSpPr>
      <dsp:spPr>
        <a:xfrm>
          <a:off x="9157" y="2024707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Network</a:t>
          </a:r>
        </a:p>
      </dsp:txBody>
      <dsp:txXfrm>
        <a:off x="32686" y="2048236"/>
        <a:ext cx="3047742" cy="434943"/>
      </dsp:txXfrm>
    </dsp:sp>
    <dsp:sp modelId="{5845560A-E299-4CFC-AA39-EF9DDF722A1A}">
      <dsp:nvSpPr>
        <dsp:cNvPr id="0" name=""/>
        <dsp:cNvSpPr/>
      </dsp:nvSpPr>
      <dsp:spPr>
        <a:xfrm>
          <a:off x="9157" y="2530809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Link</a:t>
          </a:r>
        </a:p>
      </dsp:txBody>
      <dsp:txXfrm>
        <a:off x="32686" y="2554338"/>
        <a:ext cx="3047742" cy="434943"/>
      </dsp:txXfrm>
    </dsp:sp>
    <dsp:sp modelId="{464528F8-D773-4365-86E2-F84256576251}">
      <dsp:nvSpPr>
        <dsp:cNvPr id="0" name=""/>
        <dsp:cNvSpPr/>
      </dsp:nvSpPr>
      <dsp:spPr>
        <a:xfrm>
          <a:off x="9157" y="3036911"/>
          <a:ext cx="3094800" cy="482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Physical</a:t>
          </a:r>
        </a:p>
      </dsp:txBody>
      <dsp:txXfrm>
        <a:off x="32686" y="3060440"/>
        <a:ext cx="3047742" cy="43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CBD93-77AE-4C46-B170-926AFE18108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8895-D52A-49DD-B651-573FC56F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Filtered – No response is received</a:t>
            </a:r>
          </a:p>
          <a:p>
            <a:r>
              <a:rPr lang="en-US" dirty="0"/>
              <a:t>Unfiltered – Only ACK scan returns this result</a:t>
            </a:r>
          </a:p>
          <a:p>
            <a:r>
              <a:rPr lang="en-US" dirty="0" err="1"/>
              <a:t>Open|Filtered</a:t>
            </a:r>
            <a:r>
              <a:rPr lang="en-US" dirty="0"/>
              <a:t> - Can come from UDP scan where open port will return nothing</a:t>
            </a:r>
          </a:p>
          <a:p>
            <a:r>
              <a:rPr lang="en-US" dirty="0" err="1"/>
              <a:t>Closed|Filtered</a:t>
            </a:r>
            <a:r>
              <a:rPr lang="en-US" dirty="0"/>
              <a:t> - Only IP idle scan returns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68895-D52A-49DD-B651-573FC56F99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Firewalking – A script that attempts to connect to something behind the firewall and sets the TTL of the packet to one greater than the firewall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probe is forwarded an ICMP_TIME_EXCEEDED should be returned and port is open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response indicates that port is closed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68895-D52A-49DD-B651-573FC56F99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Nmap Basics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endParaRPr lang="en-US" sz="3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A168890D-7623-46A3-97F5-38D91D836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4" name="Picture 3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AA4CD17E-1A58-F112-1F82-6A2D0E986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48C7-84E1-1822-32DC-DDFF94CA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Flags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38AD-DF53-E2BF-9F43-20AF757B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flags are used to communicate the state of the connection</a:t>
            </a:r>
          </a:p>
          <a:p>
            <a:pPr lvl="1"/>
            <a:r>
              <a:rPr lang="en-US" dirty="0"/>
              <a:t>SYN – Sync (Start)</a:t>
            </a:r>
          </a:p>
          <a:p>
            <a:pPr lvl="1"/>
            <a:r>
              <a:rPr lang="en-US" dirty="0"/>
              <a:t>ACK – Acknowledge </a:t>
            </a:r>
          </a:p>
          <a:p>
            <a:pPr lvl="1"/>
            <a:r>
              <a:rPr lang="en-US" dirty="0"/>
              <a:t>FIN – Finish</a:t>
            </a:r>
          </a:p>
          <a:p>
            <a:pPr lvl="1"/>
            <a:r>
              <a:rPr lang="en-US" dirty="0"/>
              <a:t>RST – Reset </a:t>
            </a:r>
          </a:p>
          <a:p>
            <a:pPr lvl="1"/>
            <a:r>
              <a:rPr lang="en-US" dirty="0"/>
              <a:t>PSH – Process data without delay</a:t>
            </a:r>
          </a:p>
          <a:p>
            <a:pPr lvl="1"/>
            <a:r>
              <a:rPr lang="en-US" dirty="0"/>
              <a:t>UGT – Urgent data</a:t>
            </a:r>
          </a:p>
        </p:txBody>
      </p:sp>
    </p:spTree>
    <p:extLst>
      <p:ext uri="{BB962C8B-B14F-4D97-AF65-F5344CB8AC3E}">
        <p14:creationId xmlns:p14="http://schemas.microsoft.com/office/powerpoint/2010/main" val="351434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0CF-AB3A-8F14-9321-1BAC2B3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1E82-7DB2-4B0C-477B-E58E4F11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UDP – Alternate to TCP that offers </a:t>
            </a:r>
            <a:r>
              <a:rPr lang="en-US"/>
              <a:t>simpler unacknowledged communication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3AC4F-9220-6602-DABD-3C686763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80" y="3429000"/>
            <a:ext cx="5268060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TCP Three 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DB20-CBF2-BCB8-454B-7EAF1EB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72243"/>
            <a:ext cx="8596668" cy="18761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client sends a packet to the server with the SYN (synchronize) flag set indicating that it wants to establish a connection.</a:t>
            </a:r>
          </a:p>
          <a:p>
            <a:r>
              <a:rPr lang="en-US" dirty="0"/>
              <a:t>The server responds to the client with a packet containing the SYN and ACK (acknowledge) flags set indicating that it acknowledges the client and wishes to establish a connection.</a:t>
            </a:r>
          </a:p>
          <a:p>
            <a:r>
              <a:rPr lang="en-US" dirty="0"/>
              <a:t>The client sends a packet back to the server with the ACK flag set indicating that it acknowledges the server.</a:t>
            </a:r>
          </a:p>
          <a:p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F34941B-0558-886D-08F8-9BF92A9123E9}"/>
              </a:ext>
            </a:extLst>
          </p:cNvPr>
          <p:cNvSpPr/>
          <p:nvPr/>
        </p:nvSpPr>
        <p:spPr>
          <a:xfrm>
            <a:off x="3609304" y="2716504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From Client to Server - SYN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9A201-56CE-E887-757C-F81E1559867B}"/>
              </a:ext>
            </a:extLst>
          </p:cNvPr>
          <p:cNvGrpSpPr/>
          <p:nvPr/>
        </p:nvGrpSpPr>
        <p:grpSpPr>
          <a:xfrm>
            <a:off x="901959" y="2387013"/>
            <a:ext cx="2298441" cy="1769775"/>
            <a:chOff x="901959" y="2387013"/>
            <a:chExt cx="2298441" cy="1769775"/>
          </a:xfrm>
        </p:grpSpPr>
        <p:pic>
          <p:nvPicPr>
            <p:cNvPr id="9" name="Graphic 8" descr="Monitor with solid fill">
              <a:extLst>
                <a:ext uri="{FF2B5EF4-FFF2-40B4-BE49-F238E27FC236}">
                  <a16:creationId xmlns:a16="http://schemas.microsoft.com/office/drawing/2014/main" id="{F45A6E28-A81D-2815-AB38-1AF329F7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8563" y="29718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 with solid fill">
              <a:extLst>
                <a:ext uri="{FF2B5EF4-FFF2-40B4-BE49-F238E27FC236}">
                  <a16:creationId xmlns:a16="http://schemas.microsoft.com/office/drawing/2014/main" id="{DFDEB32E-7B47-4089-BFDF-AD19377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59" y="292910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12D5E5-B01B-A9D0-37DE-C9EC4EF96965}"/>
                </a:ext>
              </a:extLst>
            </p:cNvPr>
            <p:cNvSpPr/>
            <p:nvPr/>
          </p:nvSpPr>
          <p:spPr>
            <a:xfrm>
              <a:off x="901959" y="2701212"/>
              <a:ext cx="2298441" cy="145557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1D01F1-E426-12B5-42BA-6CCC6D0899A5}"/>
                </a:ext>
              </a:extLst>
            </p:cNvPr>
            <p:cNvSpPr txBox="1"/>
            <p:nvPr/>
          </p:nvSpPr>
          <p:spPr>
            <a:xfrm>
              <a:off x="1359159" y="2387013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6BB77D-8EF9-D8E8-2D7F-7D551C1EE2CB}"/>
              </a:ext>
            </a:extLst>
          </p:cNvPr>
          <p:cNvGrpSpPr/>
          <p:nvPr/>
        </p:nvGrpSpPr>
        <p:grpSpPr>
          <a:xfrm>
            <a:off x="6096000" y="2359030"/>
            <a:ext cx="2283548" cy="1797758"/>
            <a:chOff x="6096000" y="2359030"/>
            <a:chExt cx="2283548" cy="1797758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ACFCA519-6B23-F0A4-FBF7-83AF0AD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6332" y="2929102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ternet outline">
              <a:extLst>
                <a:ext uri="{FF2B5EF4-FFF2-40B4-BE49-F238E27FC236}">
                  <a16:creationId xmlns:a16="http://schemas.microsoft.com/office/drawing/2014/main" id="{383EC665-F76C-DF15-D0C4-5976DA01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39728" y="2929102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6AC3F-D49D-E266-B3DD-2257DC1A77AD}"/>
                </a:ext>
              </a:extLst>
            </p:cNvPr>
            <p:cNvSpPr/>
            <p:nvPr/>
          </p:nvSpPr>
          <p:spPr>
            <a:xfrm>
              <a:off x="6096000" y="2701212"/>
              <a:ext cx="2283548" cy="14555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EB6E8-030A-B542-758E-5A3E571E3FA5}"/>
                </a:ext>
              </a:extLst>
            </p:cNvPr>
            <p:cNvSpPr txBox="1"/>
            <p:nvPr/>
          </p:nvSpPr>
          <p:spPr>
            <a:xfrm>
              <a:off x="6762289" y="2359030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2541468-CEB0-4343-C6D9-54248C6B6BBE}"/>
              </a:ext>
            </a:extLst>
          </p:cNvPr>
          <p:cNvSpPr/>
          <p:nvPr/>
        </p:nvSpPr>
        <p:spPr>
          <a:xfrm>
            <a:off x="3624197" y="3747384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From Client to Server - ACK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58676D6-2527-2E67-B300-1031EC230533}"/>
              </a:ext>
            </a:extLst>
          </p:cNvPr>
          <p:cNvSpPr/>
          <p:nvPr/>
        </p:nvSpPr>
        <p:spPr>
          <a:xfrm>
            <a:off x="3588350" y="3231944"/>
            <a:ext cx="2064328" cy="4251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From Server to Client – SYN/ACK</a:t>
            </a:r>
          </a:p>
        </p:txBody>
      </p:sp>
    </p:spTree>
    <p:extLst>
      <p:ext uri="{BB962C8B-B14F-4D97-AF65-F5344CB8AC3E}">
        <p14:creationId xmlns:p14="http://schemas.microsoft.com/office/powerpoint/2010/main" val="35057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1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05EC-F790-4F7D-16EB-C989B426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ICMP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D07C-405C-0302-D25B-52D6D893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ICMP (Internet Control Message Protocol) – A support protocol designed to allow devices to communicate regarding issues such as router or general system reachability.</a:t>
            </a:r>
          </a:p>
          <a:p>
            <a:pPr lvl="1"/>
            <a:r>
              <a:rPr lang="en-US" dirty="0"/>
              <a:t>ICMP Echo Request/Reply– Also known as a ping this communications is designed to determine if a system is reachable </a:t>
            </a:r>
          </a:p>
          <a:p>
            <a:pPr lvl="2"/>
            <a:r>
              <a:rPr lang="en-US" dirty="0"/>
              <a:t>A small data packet ( echo request) is sent from the source to the destination and the destination then responds ( echo reply)</a:t>
            </a:r>
          </a:p>
          <a:p>
            <a:pPr lvl="1"/>
            <a:r>
              <a:rPr lang="en-US" dirty="0"/>
              <a:t>ICMP Timestamp Request/Reply – A request for a timestamp so that time synchronization can be achieved</a:t>
            </a:r>
          </a:p>
        </p:txBody>
      </p:sp>
    </p:spTree>
    <p:extLst>
      <p:ext uri="{BB962C8B-B14F-4D97-AF65-F5344CB8AC3E}">
        <p14:creationId xmlns:p14="http://schemas.microsoft.com/office/powerpoint/2010/main" val="318001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1880-9724-EC13-8823-6665B939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Host Discovery</a:t>
            </a:r>
            <a:br>
              <a:rPr lang="en-US" dirty="0"/>
            </a:br>
            <a:r>
              <a:rPr lang="en-US" sz="2000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4030-9597-3412-B8F7-18A1938C1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nmap</a:t>
            </a:r>
            <a:r>
              <a:rPr lang="en-US" sz="2800" dirty="0"/>
              <a:t> can DAMAGE or DISABLE network systems and equipment, use with CAUTION!!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FAD51E4-7925-8245-3427-A5D60239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4" y="3257821"/>
            <a:ext cx="3158628" cy="2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EFDA-8253-87AD-5ADE-1C709A57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Host Discovery</a:t>
            </a:r>
            <a:br>
              <a:rPr lang="en-US" dirty="0"/>
            </a:br>
            <a:r>
              <a:rPr lang="en-US" sz="2000" dirty="0"/>
              <a:t>Basics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6601-7F8F-351E-1712-4B72C610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use: </a:t>
            </a:r>
            <a:r>
              <a:rPr lang="en-US" dirty="0" err="1"/>
              <a:t>nmap</a:t>
            </a:r>
            <a:r>
              <a:rPr lang="en-US" dirty="0"/>
              <a:t> host(s)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 err="1"/>
              <a:t>nmap</a:t>
            </a:r>
            <a:r>
              <a:rPr lang="en-US" dirty="0"/>
              <a:t> 192.168.1.1 </a:t>
            </a:r>
          </a:p>
          <a:p>
            <a:pPr lvl="2"/>
            <a:r>
              <a:rPr lang="en-US" dirty="0" err="1"/>
              <a:t>nmap</a:t>
            </a:r>
            <a:r>
              <a:rPr lang="en-US" dirty="0"/>
              <a:t> 192.168.1.0/24 </a:t>
            </a:r>
          </a:p>
          <a:p>
            <a:pPr lvl="2"/>
            <a:r>
              <a:rPr lang="en-US" dirty="0" err="1"/>
              <a:t>nmap</a:t>
            </a:r>
            <a:r>
              <a:rPr lang="en-US" dirty="0"/>
              <a:t> 192.168.1.1-254</a:t>
            </a:r>
          </a:p>
          <a:p>
            <a:pPr lvl="2"/>
            <a:r>
              <a:rPr lang="en-US" dirty="0" err="1"/>
              <a:t>nmap</a:t>
            </a:r>
            <a:r>
              <a:rPr lang="en-US" dirty="0"/>
              <a:t> www.domainname.com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895D-AC21-45C8-C306-017806F9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Host Discovery </a:t>
            </a:r>
            <a:br>
              <a:rPr lang="en-US" dirty="0"/>
            </a:br>
            <a:r>
              <a:rPr lang="en-US" sz="2000" dirty="0"/>
              <a:t>Options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51CDBF-AE3D-3B47-AD71-E07C5E07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90114"/>
              </p:ext>
            </p:extLst>
          </p:nvPr>
        </p:nvGraphicFramePr>
        <p:xfrm>
          <a:off x="677334" y="2354988"/>
          <a:ext cx="8255824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86">
                  <a:extLst>
                    <a:ext uri="{9D8B030D-6E8A-4147-A177-3AD203B41FA5}">
                      <a16:colId xmlns:a16="http://schemas.microsoft.com/office/drawing/2014/main" val="3701826487"/>
                    </a:ext>
                  </a:extLst>
                </a:gridCol>
                <a:gridCol w="6720838">
                  <a:extLst>
                    <a:ext uri="{9D8B030D-6E8A-4147-A177-3AD203B41FA5}">
                      <a16:colId xmlns:a16="http://schemas.microsoft.com/office/drawing/2014/main" val="89904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port scan, host discovery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host discovery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ARP Scan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Only works if target is on same LAN as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21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Perform a TCP SYN scan on port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9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 a TCP ACK scan on port 80 (Note: Superuser only)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Some firewalls block incoming SYN but not 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2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 a UDP scan on port 40125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May generate ICMP unreachable if port is closed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If port is not closed responses vary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9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DB915B-1AAA-22B0-647A-D32AE794DEA5}"/>
              </a:ext>
            </a:extLst>
          </p:cNvPr>
          <p:cNvSpPr txBox="1"/>
          <p:nvPr/>
        </p:nvSpPr>
        <p:spPr>
          <a:xfrm>
            <a:off x="677334" y="1958028"/>
            <a:ext cx="609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Basic use: </a:t>
            </a:r>
            <a:r>
              <a:rPr lang="en-US" dirty="0" err="1"/>
              <a:t>nmap</a:t>
            </a:r>
            <a:r>
              <a:rPr lang="en-US" dirty="0"/>
              <a:t> option host(s)</a:t>
            </a:r>
          </a:p>
        </p:txBody>
      </p:sp>
    </p:spTree>
    <p:extLst>
      <p:ext uri="{BB962C8B-B14F-4D97-AF65-F5344CB8AC3E}">
        <p14:creationId xmlns:p14="http://schemas.microsoft.com/office/powerpoint/2010/main" val="166916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A9C0-0D4F-6FCB-C393-789D2E52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Port Mapping</a:t>
            </a:r>
            <a:br>
              <a:rPr lang="en-US" dirty="0"/>
            </a:br>
            <a:r>
              <a:rPr lang="en-US" sz="2000" dirty="0"/>
              <a:t>Options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F9827-578E-BFA9-6FA8-E237732A0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166772"/>
              </p:ext>
            </p:extLst>
          </p:nvPr>
        </p:nvGraphicFramePr>
        <p:xfrm>
          <a:off x="677334" y="2327360"/>
          <a:ext cx="825582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986">
                  <a:extLst>
                    <a:ext uri="{9D8B030D-6E8A-4147-A177-3AD203B41FA5}">
                      <a16:colId xmlns:a16="http://schemas.microsoft.com/office/drawing/2014/main" val="3701826487"/>
                    </a:ext>
                  </a:extLst>
                </a:gridCol>
                <a:gridCol w="6720838">
                  <a:extLst>
                    <a:ext uri="{9D8B030D-6E8A-4147-A177-3AD203B41FA5}">
                      <a16:colId xmlns:a16="http://schemas.microsoft.com/office/drawing/2014/main" val="89904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-p </a:t>
                      </a:r>
                      <a:r>
                        <a:rPr lang="en-US" dirty="0" err="1"/>
                        <a:t>port_num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Scan port </a:t>
                      </a:r>
                      <a:r>
                        <a:rPr lang="en-US" dirty="0" err="1"/>
                        <a:t>port_num</a:t>
                      </a:r>
                      <a:br>
                        <a:rPr lang="en-US" dirty="0"/>
                      </a:br>
                      <a:r>
                        <a:rPr lang="en-US" dirty="0"/>
                        <a:t>- Use – (-p-) to scan all 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Stealth Scan (Note: Superuser only)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SYN-&gt;SYN/ACK-&gt;RST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21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Performs full handshake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9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Perform a UDP scan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2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sF</a:t>
                      </a:r>
                      <a:r>
                        <a:rPr lang="en-US" dirty="0"/>
                        <a:t> –</a:t>
                      </a:r>
                      <a:r>
                        <a:rPr lang="en-US" dirty="0" err="1"/>
                        <a:t>sN</a:t>
                      </a:r>
                      <a:r>
                        <a:rPr lang="en-US" dirty="0"/>
                        <a:t> -</a:t>
                      </a:r>
                      <a:r>
                        <a:rPr lang="en-US" dirty="0" err="1"/>
                        <a:t>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 scan, NULL scan and an Xmas scan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TCP rules state that RST should be sent if port is closed, and invalid flag(s) are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9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04EA2D-E5DA-86EE-6DE0-203EA002AA68}"/>
              </a:ext>
            </a:extLst>
          </p:cNvPr>
          <p:cNvSpPr txBox="1"/>
          <p:nvPr/>
        </p:nvSpPr>
        <p:spPr>
          <a:xfrm>
            <a:off x="677334" y="1958028"/>
            <a:ext cx="609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Basic use: </a:t>
            </a:r>
            <a:r>
              <a:rPr lang="en-US" dirty="0" err="1"/>
              <a:t>nmap</a:t>
            </a:r>
            <a:r>
              <a:rPr lang="en-US" dirty="0"/>
              <a:t> option host(s)</a:t>
            </a:r>
          </a:p>
        </p:txBody>
      </p:sp>
    </p:spTree>
    <p:extLst>
      <p:ext uri="{BB962C8B-B14F-4D97-AF65-F5344CB8AC3E}">
        <p14:creationId xmlns:p14="http://schemas.microsoft.com/office/powerpoint/2010/main" val="11495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FD9-4B55-EE20-F9E7-38AFBC99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Port Mapping</a:t>
            </a:r>
            <a:br>
              <a:rPr lang="en-US" dirty="0"/>
            </a:br>
            <a:r>
              <a:rPr lang="en-US" sz="2000" dirty="0"/>
              <a:t>Idle Scan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DE6B-B9A4-8F77-C07C-C302B331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Idle scan (-</a:t>
            </a:r>
            <a:r>
              <a:rPr lang="en-US" dirty="0" err="1"/>
              <a:t>sI</a:t>
            </a:r>
            <a:r>
              <a:rPr lang="en-US" dirty="0"/>
              <a:t>) can </a:t>
            </a:r>
            <a:r>
              <a:rPr lang="en-US"/>
              <a:t>perform a blind, </a:t>
            </a:r>
            <a:r>
              <a:rPr lang="en-US" dirty="0"/>
              <a:t>difficult to trace port mapping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F4BD8-E072-B57B-001A-5D51437D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39" y="3039627"/>
            <a:ext cx="6649378" cy="89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752C4-9C49-AA8E-3C56-F28E6982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39" y="4786567"/>
            <a:ext cx="6697010" cy="92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EF0C7-C3A1-64C4-737A-FE812FE8001D}"/>
              </a:ext>
            </a:extLst>
          </p:cNvPr>
          <p:cNvSpPr txBox="1"/>
          <p:nvPr/>
        </p:nvSpPr>
        <p:spPr>
          <a:xfrm>
            <a:off x="4325500" y="2624772"/>
            <a:ext cx="1212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Open 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4E96D-11F1-F20C-FA5A-66192D5F50E8}"/>
              </a:ext>
            </a:extLst>
          </p:cNvPr>
          <p:cNvSpPr txBox="1"/>
          <p:nvPr/>
        </p:nvSpPr>
        <p:spPr>
          <a:xfrm>
            <a:off x="4220756" y="4371712"/>
            <a:ext cx="13520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Closed Port</a:t>
            </a:r>
          </a:p>
        </p:txBody>
      </p:sp>
    </p:spTree>
    <p:extLst>
      <p:ext uri="{BB962C8B-B14F-4D97-AF65-F5344CB8AC3E}">
        <p14:creationId xmlns:p14="http://schemas.microsoft.com/office/powerpoint/2010/main" val="400684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8E76-BAC3-1371-6F7E-036CC8B5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Port Mapping</a:t>
            </a:r>
            <a:br>
              <a:rPr lang="en-US" dirty="0"/>
            </a:br>
            <a:r>
              <a:rPr lang="en-US" sz="2000" dirty="0"/>
              <a:t>Port Status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4B8F5E-B9C5-67F5-7ACF-C1D966F15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92165"/>
              </p:ext>
            </p:extLst>
          </p:nvPr>
        </p:nvGraphicFramePr>
        <p:xfrm>
          <a:off x="677690" y="2331721"/>
          <a:ext cx="8596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33">
                  <a:extLst>
                    <a:ext uri="{9D8B030D-6E8A-4147-A177-3AD203B41FA5}">
                      <a16:colId xmlns:a16="http://schemas.microsoft.com/office/drawing/2014/main" val="168992707"/>
                    </a:ext>
                  </a:extLst>
                </a:gridCol>
                <a:gridCol w="6485579">
                  <a:extLst>
                    <a:ext uri="{9D8B030D-6E8A-4147-A177-3AD203B41FA5}">
                      <a16:colId xmlns:a16="http://schemas.microsoft.com/office/drawing/2014/main" val="2088436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 is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3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 is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firewall is blocking the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5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Unfiltered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firewall is not blocking the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4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 | Filtered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port is either open or filtered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29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 | Filtered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port is either closed or filtered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27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E0DE23-137D-D205-F930-B0C6BB3F4E6D}"/>
              </a:ext>
            </a:extLst>
          </p:cNvPr>
          <p:cNvSpPr txBox="1"/>
          <p:nvPr/>
        </p:nvSpPr>
        <p:spPr>
          <a:xfrm>
            <a:off x="677334" y="1958028"/>
            <a:ext cx="609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Basic use: </a:t>
            </a:r>
            <a:r>
              <a:rPr lang="en-US" dirty="0" err="1"/>
              <a:t>nmap</a:t>
            </a:r>
            <a:r>
              <a:rPr lang="en-US" dirty="0"/>
              <a:t> option host(s)</a:t>
            </a:r>
          </a:p>
        </p:txBody>
      </p:sp>
    </p:spTree>
    <p:extLst>
      <p:ext uri="{BB962C8B-B14F-4D97-AF65-F5344CB8AC3E}">
        <p14:creationId xmlns:p14="http://schemas.microsoft.com/office/powerpoint/2010/main" val="35525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FD6E5-6336-4EB3-A3D7-C8D2C154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AA6F5-D4C9-4697-BAC0-8F26395E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TCP/IP Network Communications.</a:t>
            </a:r>
          </a:p>
          <a:p>
            <a:r>
              <a:rPr lang="en-US" dirty="0"/>
              <a:t>Discuss Nmap Host Discovery.</a:t>
            </a:r>
          </a:p>
          <a:p>
            <a:r>
              <a:rPr lang="en-US" dirty="0"/>
              <a:t>Discuss Nmap Port Mapping.</a:t>
            </a:r>
          </a:p>
          <a:p>
            <a:r>
              <a:rPr lang="en-US" dirty="0"/>
              <a:t>Discuss Using Nmap to Identify Target Service and Operating System Data.</a:t>
            </a:r>
          </a:p>
          <a:p>
            <a:r>
              <a:rPr lang="en-US" dirty="0"/>
              <a:t>Use Nmap to Perform Network Mapping.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2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0FC5-3A49-3884-84DD-1ECBA1BC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Port Mapping</a:t>
            </a:r>
            <a:br>
              <a:rPr lang="en-US" dirty="0"/>
            </a:br>
            <a:r>
              <a:rPr lang="en-US" sz="2000" dirty="0"/>
              <a:t>Timing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9BD3C8-70CC-7E7F-DACB-7860BB387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13887"/>
              </p:ext>
            </p:extLst>
          </p:nvPr>
        </p:nvGraphicFramePr>
        <p:xfrm>
          <a:off x="677334" y="2354988"/>
          <a:ext cx="8347068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3701826487"/>
                    </a:ext>
                  </a:extLst>
                </a:gridCol>
                <a:gridCol w="6287763">
                  <a:extLst>
                    <a:ext uri="{9D8B030D-6E8A-4147-A177-3AD203B41FA5}">
                      <a16:colId xmlns:a16="http://schemas.microsoft.com/office/drawing/2014/main" val="89904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Paranoid – 5 minute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3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Sneaky – 15 second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21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Polite – .4 second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9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2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Aggressive – 10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49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Insane – 5 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--max-</a:t>
                      </a:r>
                      <a:r>
                        <a:rPr lang="en-US" dirty="0" err="1"/>
                        <a:t>hostgroup</a:t>
                      </a:r>
                      <a:endParaRPr lang="en-US" dirty="0"/>
                    </a:p>
                    <a:p>
                      <a:r>
                        <a:rPr lang="en-US" dirty="0"/>
                        <a:t>--min-</a:t>
                      </a:r>
                      <a:r>
                        <a:rPr lang="en-US" dirty="0" err="1"/>
                        <a:t>hostgroup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Maximum or minimum number of hosts to scan in 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0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--max-parallelism</a:t>
                      </a:r>
                    </a:p>
                    <a:p>
                      <a:r>
                        <a:rPr lang="en-US" dirty="0"/>
                        <a:t>--min-parallelism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Maximum or minimum number of probes to perform in parallel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486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24E816-815A-7D18-2151-55E7E1B103F6}"/>
              </a:ext>
            </a:extLst>
          </p:cNvPr>
          <p:cNvSpPr txBox="1"/>
          <p:nvPr/>
        </p:nvSpPr>
        <p:spPr>
          <a:xfrm>
            <a:off x="677334" y="1958028"/>
            <a:ext cx="609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Basic use: </a:t>
            </a:r>
            <a:r>
              <a:rPr lang="en-US" dirty="0" err="1"/>
              <a:t>nmap</a:t>
            </a:r>
            <a:r>
              <a:rPr lang="en-US" dirty="0"/>
              <a:t> option host(s)</a:t>
            </a:r>
          </a:p>
        </p:txBody>
      </p:sp>
    </p:spTree>
    <p:extLst>
      <p:ext uri="{BB962C8B-B14F-4D97-AF65-F5344CB8AC3E}">
        <p14:creationId xmlns:p14="http://schemas.microsoft.com/office/powerpoint/2010/main" val="162704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EC13-E20C-248E-5DBD-5B57405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Nmap Target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3A91-2297-74C3-B879-BCCC49BC8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–A switch will tell </a:t>
            </a:r>
            <a:r>
              <a:rPr lang="en-US" dirty="0" err="1"/>
              <a:t>nmap</a:t>
            </a:r>
            <a:r>
              <a:rPr lang="en-US" dirty="0"/>
              <a:t> to attempt to identify the specific programs and operating system in use by the target</a:t>
            </a:r>
          </a:p>
          <a:p>
            <a:pPr lvl="1"/>
            <a:r>
              <a:rPr lang="en-US" dirty="0"/>
              <a:t>Will also attempt to identify version numbers</a:t>
            </a:r>
          </a:p>
          <a:p>
            <a:pPr lvl="1"/>
            <a:r>
              <a:rPr lang="en-US" dirty="0"/>
              <a:t>Uses techniques such as header signatures and banner grabbing</a:t>
            </a:r>
          </a:p>
          <a:p>
            <a:pPr lvl="1"/>
            <a:r>
              <a:rPr lang="en-US" dirty="0"/>
              <a:t>Very noisy</a:t>
            </a:r>
          </a:p>
          <a:p>
            <a:r>
              <a:rPr lang="en-US" dirty="0"/>
              <a:t>Nmap also supports scripting to allow even more complex version detection or vulnerability scanning</a:t>
            </a:r>
          </a:p>
        </p:txBody>
      </p:sp>
    </p:spTree>
    <p:extLst>
      <p:ext uri="{BB962C8B-B14F-4D97-AF65-F5344CB8AC3E}">
        <p14:creationId xmlns:p14="http://schemas.microsoft.com/office/powerpoint/2010/main" val="275299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D0A5-CDA1-5998-0C08-643B3654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Nmap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D317-18A2-4F22-4EA4-FBBBC20D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F324F0-AB75-E883-4D5E-3378F50F1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812060"/>
              </p:ext>
            </p:extLst>
          </p:nvPr>
        </p:nvGraphicFramePr>
        <p:xfrm>
          <a:off x="677863" y="2160588"/>
          <a:ext cx="8596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733">
                  <a:extLst>
                    <a:ext uri="{9D8B030D-6E8A-4147-A177-3AD203B41FA5}">
                      <a16:colId xmlns:a16="http://schemas.microsoft.com/office/drawing/2014/main" val="168992707"/>
                    </a:ext>
                  </a:extLst>
                </a:gridCol>
                <a:gridCol w="6485579">
                  <a:extLst>
                    <a:ext uri="{9D8B030D-6E8A-4147-A177-3AD203B41FA5}">
                      <a16:colId xmlns:a16="http://schemas.microsoft.com/office/drawing/2014/main" val="2088436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oN</a:t>
                      </a:r>
                      <a:r>
                        <a:rPr lang="en-US" dirty="0"/>
                        <a:t> filename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 data to a text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93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oG</a:t>
                      </a:r>
                      <a:r>
                        <a:rPr lang="en-US" dirty="0"/>
                        <a:t> filename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 data to a text file in </a:t>
                      </a:r>
                      <a:r>
                        <a:rPr lang="en-US" dirty="0" err="1"/>
                        <a:t>grepable</a:t>
                      </a:r>
                      <a:r>
                        <a:rPr lang="en-US" dirty="0"/>
                        <a:t> (searchable) 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oX</a:t>
                      </a:r>
                      <a:r>
                        <a:rPr lang="en-US" dirty="0"/>
                        <a:t> filename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 data as an </a:t>
                      </a:r>
                      <a:r>
                        <a:rPr lang="en-US"/>
                        <a:t>XML file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5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7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FD6E5-6336-4EB3-A3D7-C8D2C154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9AA6F5-D4C9-4697-BAC0-8F26395E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TCP/IP Network Communications.</a:t>
            </a:r>
          </a:p>
          <a:p>
            <a:r>
              <a:rPr lang="en-US" dirty="0"/>
              <a:t>Discuss Nmap Host Discovery.</a:t>
            </a:r>
          </a:p>
          <a:p>
            <a:r>
              <a:rPr lang="en-US" dirty="0"/>
              <a:t>Discuss Nmap Port Mapping.</a:t>
            </a:r>
          </a:p>
          <a:p>
            <a:r>
              <a:rPr lang="en-US" dirty="0"/>
              <a:t>Discuss Using Nmap to Identify Target Service and Operating System Data.</a:t>
            </a:r>
          </a:p>
          <a:p>
            <a:r>
              <a:rPr lang="en-US" dirty="0"/>
              <a:t>Use Nmap to Perform Network Mapping.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7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</a:t>
            </a:r>
            <a:r>
              <a:rPr lang="en-US" sz="1600"/>
              <a:t>– 419-267-1354</a:t>
            </a:r>
            <a:endParaRPr lang="en-US" sz="1600" dirty="0"/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61FB9187-C96C-3D12-7251-2F9447780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34E0-F100-6CEA-E687-F4209CD6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400" dirty="0"/>
              <a:t>OSI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BF2C-BC06-3D72-73FC-79D6CB6C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OSI Reference Model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5F4C04-E2F4-66C0-373C-9D6E915E9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467209"/>
              </p:ext>
            </p:extLst>
          </p:nvPr>
        </p:nvGraphicFramePr>
        <p:xfrm>
          <a:off x="677334" y="2519534"/>
          <a:ext cx="8596668" cy="351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544DD0F-6D01-9DD9-41CF-B76FF2561103}"/>
              </a:ext>
            </a:extLst>
          </p:cNvPr>
          <p:cNvGrpSpPr/>
          <p:nvPr/>
        </p:nvGrpSpPr>
        <p:grpSpPr>
          <a:xfrm>
            <a:off x="677334" y="5039069"/>
            <a:ext cx="8052226" cy="999680"/>
            <a:chOff x="677334" y="5039069"/>
            <a:chExt cx="8052226" cy="999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D55DEB-FC56-9E4C-9588-538885D819F1}"/>
                </a:ext>
              </a:extLst>
            </p:cNvPr>
            <p:cNvSpPr/>
            <p:nvPr/>
          </p:nvSpPr>
          <p:spPr>
            <a:xfrm>
              <a:off x="677334" y="5039069"/>
              <a:ext cx="3118413" cy="999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10AAC29E-B9F1-0609-CB6B-31195F714A91}"/>
                </a:ext>
              </a:extLst>
            </p:cNvPr>
            <p:cNvSpPr/>
            <p:nvPr/>
          </p:nvSpPr>
          <p:spPr>
            <a:xfrm>
              <a:off x="5236420" y="5232585"/>
              <a:ext cx="3493140" cy="612648"/>
            </a:xfrm>
            <a:prstGeom prst="borderCallout1">
              <a:avLst>
                <a:gd name="adj1" fmla="val 47742"/>
                <a:gd name="adj2" fmla="val -3814"/>
                <a:gd name="adj3" fmla="val 48074"/>
                <a:gd name="adj4" fmla="val -3776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 to Host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MAC Addresses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79C918-34CC-50A9-DC57-967B896EE27C}"/>
              </a:ext>
            </a:extLst>
          </p:cNvPr>
          <p:cNvGrpSpPr/>
          <p:nvPr/>
        </p:nvGrpSpPr>
        <p:grpSpPr>
          <a:xfrm>
            <a:off x="677334" y="4440465"/>
            <a:ext cx="8052226" cy="612648"/>
            <a:chOff x="677334" y="4440465"/>
            <a:chExt cx="8052226" cy="6126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449C83-8123-03C8-EFF1-EE6F06A4A568}"/>
                </a:ext>
              </a:extLst>
            </p:cNvPr>
            <p:cNvSpPr/>
            <p:nvPr/>
          </p:nvSpPr>
          <p:spPr>
            <a:xfrm>
              <a:off x="677334" y="4545686"/>
              <a:ext cx="3118413" cy="46246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4" name="Callout: Line 13">
              <a:extLst>
                <a:ext uri="{FF2B5EF4-FFF2-40B4-BE49-F238E27FC236}">
                  <a16:creationId xmlns:a16="http://schemas.microsoft.com/office/drawing/2014/main" id="{B3B5CACB-11F7-E38C-8826-BF5C5C55959C}"/>
                </a:ext>
              </a:extLst>
            </p:cNvPr>
            <p:cNvSpPr/>
            <p:nvPr/>
          </p:nvSpPr>
          <p:spPr>
            <a:xfrm>
              <a:off x="5236420" y="4440465"/>
              <a:ext cx="3493140" cy="612648"/>
            </a:xfrm>
            <a:prstGeom prst="borderCallout1">
              <a:avLst>
                <a:gd name="adj1" fmla="val 48816"/>
                <a:gd name="adj2" fmla="val -3249"/>
                <a:gd name="adj3" fmla="val 55590"/>
                <a:gd name="adj4" fmla="val -37768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 to Network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IP Addresses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59AA07-65A8-9AEE-6302-12DD9FC72D7D}"/>
              </a:ext>
            </a:extLst>
          </p:cNvPr>
          <p:cNvGrpSpPr/>
          <p:nvPr/>
        </p:nvGrpSpPr>
        <p:grpSpPr>
          <a:xfrm>
            <a:off x="677334" y="3627125"/>
            <a:ext cx="8052226" cy="888052"/>
            <a:chOff x="677334" y="3627125"/>
            <a:chExt cx="8052226" cy="8880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25FB07-671B-98DC-D4A9-73AF755515D3}"/>
                </a:ext>
              </a:extLst>
            </p:cNvPr>
            <p:cNvSpPr/>
            <p:nvPr/>
          </p:nvSpPr>
          <p:spPr>
            <a:xfrm>
              <a:off x="677334" y="4052713"/>
              <a:ext cx="3118413" cy="46246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301EE263-066C-115F-6B83-4D5F584378D3}"/>
                </a:ext>
              </a:extLst>
            </p:cNvPr>
            <p:cNvSpPr/>
            <p:nvPr/>
          </p:nvSpPr>
          <p:spPr>
            <a:xfrm>
              <a:off x="5236420" y="3627125"/>
              <a:ext cx="3493140" cy="612648"/>
            </a:xfrm>
            <a:prstGeom prst="borderCallout1">
              <a:avLst>
                <a:gd name="adj1" fmla="val 57406"/>
                <a:gd name="adj2" fmla="val -3437"/>
                <a:gd name="adj3" fmla="val 110352"/>
                <a:gd name="adj4" fmla="val -3927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Service to Service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Port Numbers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6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DD9F-084F-BEEA-1B77-71EA2D19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to be transferred is broken down into smaller units known as segments, packets or frames</a:t>
            </a:r>
          </a:p>
          <a:p>
            <a:pPr lvl="1"/>
            <a:r>
              <a:rPr lang="en-US" dirty="0"/>
              <a:t>This is done to reduce congestion and to make error recovery faster</a:t>
            </a:r>
          </a:p>
          <a:p>
            <a:r>
              <a:rPr lang="en-US" dirty="0"/>
              <a:t>Headers will be added before the data is transmitted so that it can properly be processed when it is received</a:t>
            </a:r>
          </a:p>
        </p:txBody>
      </p:sp>
      <p:grpSp>
        <p:nvGrpSpPr>
          <p:cNvPr id="31" name="Layer2">
            <a:extLst>
              <a:ext uri="{FF2B5EF4-FFF2-40B4-BE49-F238E27FC236}">
                <a16:creationId xmlns:a16="http://schemas.microsoft.com/office/drawing/2014/main" id="{F83C24EA-2221-980B-C11D-EB7A6CA9F679}"/>
              </a:ext>
            </a:extLst>
          </p:cNvPr>
          <p:cNvGrpSpPr/>
          <p:nvPr/>
        </p:nvGrpSpPr>
        <p:grpSpPr>
          <a:xfrm>
            <a:off x="1112802" y="4297360"/>
            <a:ext cx="7484432" cy="1451340"/>
            <a:chOff x="1112802" y="4297360"/>
            <a:chExt cx="7484432" cy="14513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265BB-3777-342C-1DBA-C307113A58EC}"/>
                </a:ext>
              </a:extLst>
            </p:cNvPr>
            <p:cNvSpPr txBox="1"/>
            <p:nvPr/>
          </p:nvSpPr>
          <p:spPr>
            <a:xfrm>
              <a:off x="1220139" y="4297360"/>
              <a:ext cx="1859934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Layer 2 – Ethernet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A8107A-2910-2B76-00DD-73255000B8FE}"/>
                </a:ext>
              </a:extLst>
            </p:cNvPr>
            <p:cNvSpPr/>
            <p:nvPr/>
          </p:nvSpPr>
          <p:spPr>
            <a:xfrm>
              <a:off x="1112802" y="5037700"/>
              <a:ext cx="7484432" cy="71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1EAA1-ABBA-3270-6577-D27252B30AD0}"/>
                </a:ext>
              </a:extLst>
            </p:cNvPr>
            <p:cNvSpPr/>
            <p:nvPr/>
          </p:nvSpPr>
          <p:spPr>
            <a:xfrm>
              <a:off x="1356105" y="5225850"/>
              <a:ext cx="694882" cy="349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Source MAC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15B4AF-3654-5577-1869-B391DB23F530}"/>
                </a:ext>
              </a:extLst>
            </p:cNvPr>
            <p:cNvSpPr/>
            <p:nvPr/>
          </p:nvSpPr>
          <p:spPr>
            <a:xfrm>
              <a:off x="2197307" y="5225850"/>
              <a:ext cx="1018732" cy="3492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Destination MAC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DD3943-9876-07DC-935A-6F96F20A78A6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2150106" y="4635914"/>
              <a:ext cx="0" cy="355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Layer3">
            <a:extLst>
              <a:ext uri="{FF2B5EF4-FFF2-40B4-BE49-F238E27FC236}">
                <a16:creationId xmlns:a16="http://schemas.microsoft.com/office/drawing/2014/main" id="{7446FE18-ACD1-0F08-930C-7E01C36447C9}"/>
              </a:ext>
            </a:extLst>
          </p:cNvPr>
          <p:cNvGrpSpPr/>
          <p:nvPr/>
        </p:nvGrpSpPr>
        <p:grpSpPr>
          <a:xfrm>
            <a:off x="3289300" y="4293343"/>
            <a:ext cx="5159000" cy="1390832"/>
            <a:chOff x="3289300" y="4293343"/>
            <a:chExt cx="5159000" cy="13908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85BA44-F781-3291-C0DB-8FCBBDD05D68}"/>
                </a:ext>
              </a:extLst>
            </p:cNvPr>
            <p:cNvSpPr/>
            <p:nvPr/>
          </p:nvSpPr>
          <p:spPr>
            <a:xfrm>
              <a:off x="3289300" y="5102225"/>
              <a:ext cx="5159000" cy="581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C37C80-3C36-15C2-29FA-BF97250D32D1}"/>
                </a:ext>
              </a:extLst>
            </p:cNvPr>
            <p:cNvSpPr/>
            <p:nvPr/>
          </p:nvSpPr>
          <p:spPr>
            <a:xfrm>
              <a:off x="3432483" y="5211100"/>
              <a:ext cx="694882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Source IP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E5C5BA-0AC6-813E-B059-DC6FFBDD569B}"/>
                </a:ext>
              </a:extLst>
            </p:cNvPr>
            <p:cNvSpPr/>
            <p:nvPr/>
          </p:nvSpPr>
          <p:spPr>
            <a:xfrm>
              <a:off x="4273685" y="5211100"/>
              <a:ext cx="1018732" cy="349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Destination IP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737FCA-CEF2-F4D3-EBEF-3535300563CA}"/>
                </a:ext>
              </a:extLst>
            </p:cNvPr>
            <p:cNvSpPr txBox="1"/>
            <p:nvPr/>
          </p:nvSpPr>
          <p:spPr>
            <a:xfrm>
              <a:off x="3622878" y="4293343"/>
              <a:ext cx="130161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Layer 3 – IP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310E72-8A5C-83B3-E44D-EBA3D35CDED5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4273685" y="4631897"/>
              <a:ext cx="1" cy="404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Layer4">
            <a:extLst>
              <a:ext uri="{FF2B5EF4-FFF2-40B4-BE49-F238E27FC236}">
                <a16:creationId xmlns:a16="http://schemas.microsoft.com/office/drawing/2014/main" id="{195642FE-8A10-B980-9EB3-A53D01A4FE45}"/>
              </a:ext>
            </a:extLst>
          </p:cNvPr>
          <p:cNvGrpSpPr/>
          <p:nvPr/>
        </p:nvGrpSpPr>
        <p:grpSpPr>
          <a:xfrm>
            <a:off x="5346700" y="4292476"/>
            <a:ext cx="3064318" cy="1345199"/>
            <a:chOff x="5346700" y="4292476"/>
            <a:chExt cx="3064318" cy="13451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3B27E4-CCF7-FABD-4E94-5077099B8932}"/>
                </a:ext>
              </a:extLst>
            </p:cNvPr>
            <p:cNvSpPr/>
            <p:nvPr/>
          </p:nvSpPr>
          <p:spPr>
            <a:xfrm>
              <a:off x="5346700" y="5148725"/>
              <a:ext cx="3064318" cy="4889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949BC6-75AC-5449-2E6B-279C900345B0}"/>
                </a:ext>
              </a:extLst>
            </p:cNvPr>
            <p:cNvSpPr/>
            <p:nvPr/>
          </p:nvSpPr>
          <p:spPr>
            <a:xfrm>
              <a:off x="5470968" y="5218575"/>
              <a:ext cx="694882" cy="349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Source Port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C27A69-E4AD-F814-51E5-C0EED7CEB195}"/>
                </a:ext>
              </a:extLst>
            </p:cNvPr>
            <p:cNvSpPr/>
            <p:nvPr/>
          </p:nvSpPr>
          <p:spPr>
            <a:xfrm>
              <a:off x="6312170" y="5218575"/>
              <a:ext cx="1018732" cy="349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Destination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6FB94A-96C9-CF82-2CFF-28FBCF064077}"/>
                </a:ext>
              </a:extLst>
            </p:cNvPr>
            <p:cNvSpPr txBox="1"/>
            <p:nvPr/>
          </p:nvSpPr>
          <p:spPr>
            <a:xfrm>
              <a:off x="6030195" y="4292476"/>
              <a:ext cx="189049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Layer 4 – TCP/UDP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F54D34D-F631-5172-BD0A-224388F97D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9391" y="4631030"/>
              <a:ext cx="1" cy="404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Data">
            <a:extLst>
              <a:ext uri="{FF2B5EF4-FFF2-40B4-BE49-F238E27FC236}">
                <a16:creationId xmlns:a16="http://schemas.microsoft.com/office/drawing/2014/main" id="{0F3E8539-01A1-01DB-DE22-F0E633273A8F}"/>
              </a:ext>
            </a:extLst>
          </p:cNvPr>
          <p:cNvSpPr/>
          <p:nvPr/>
        </p:nvSpPr>
        <p:spPr>
          <a:xfrm>
            <a:off x="7404163" y="5211099"/>
            <a:ext cx="938185" cy="35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394DE-8E92-0071-3F1F-F9A576DF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400" dirty="0"/>
              <a:t>Data Headers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Simple connection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F34941B-0558-886D-08F8-9BF92A9123E9}"/>
              </a:ext>
            </a:extLst>
          </p:cNvPr>
          <p:cNvSpPr/>
          <p:nvPr/>
        </p:nvSpPr>
        <p:spPr>
          <a:xfrm>
            <a:off x="3609304" y="2802636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Access https://www.blah.com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26F45EB-A229-3261-584D-51CE1C50F0BF}"/>
              </a:ext>
            </a:extLst>
          </p:cNvPr>
          <p:cNvSpPr/>
          <p:nvPr/>
        </p:nvSpPr>
        <p:spPr>
          <a:xfrm rot="10800000">
            <a:off x="3536706" y="3461004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1000" dirty="0"/>
              <a:t>Here is the web page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9A201-56CE-E887-757C-F81E1559867B}"/>
              </a:ext>
            </a:extLst>
          </p:cNvPr>
          <p:cNvGrpSpPr/>
          <p:nvPr/>
        </p:nvGrpSpPr>
        <p:grpSpPr>
          <a:xfrm>
            <a:off x="901959" y="2387013"/>
            <a:ext cx="2298441" cy="1769775"/>
            <a:chOff x="901959" y="2387013"/>
            <a:chExt cx="2298441" cy="1769775"/>
          </a:xfrm>
        </p:grpSpPr>
        <p:pic>
          <p:nvPicPr>
            <p:cNvPr id="9" name="Graphic 8" descr="Monitor with solid fill">
              <a:extLst>
                <a:ext uri="{FF2B5EF4-FFF2-40B4-BE49-F238E27FC236}">
                  <a16:creationId xmlns:a16="http://schemas.microsoft.com/office/drawing/2014/main" id="{F45A6E28-A81D-2815-AB38-1AF329F7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8563" y="29718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 with solid fill">
              <a:extLst>
                <a:ext uri="{FF2B5EF4-FFF2-40B4-BE49-F238E27FC236}">
                  <a16:creationId xmlns:a16="http://schemas.microsoft.com/office/drawing/2014/main" id="{DFDEB32E-7B47-4089-BFDF-AD19377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59" y="292910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12D5E5-B01B-A9D0-37DE-C9EC4EF96965}"/>
                </a:ext>
              </a:extLst>
            </p:cNvPr>
            <p:cNvSpPr/>
            <p:nvPr/>
          </p:nvSpPr>
          <p:spPr>
            <a:xfrm>
              <a:off x="901959" y="2701212"/>
              <a:ext cx="2298441" cy="145557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1D01F1-E426-12B5-42BA-6CCC6D0899A5}"/>
                </a:ext>
              </a:extLst>
            </p:cNvPr>
            <p:cNvSpPr txBox="1"/>
            <p:nvPr/>
          </p:nvSpPr>
          <p:spPr>
            <a:xfrm>
              <a:off x="1359159" y="2387013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6BB77D-8EF9-D8E8-2D7F-7D551C1EE2CB}"/>
              </a:ext>
            </a:extLst>
          </p:cNvPr>
          <p:cNvGrpSpPr/>
          <p:nvPr/>
        </p:nvGrpSpPr>
        <p:grpSpPr>
          <a:xfrm>
            <a:off x="6096000" y="2359030"/>
            <a:ext cx="2283548" cy="1797758"/>
            <a:chOff x="6096000" y="2359030"/>
            <a:chExt cx="2283548" cy="1797758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ACFCA519-6B23-F0A4-FBF7-83AF0AD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6332" y="2929102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ternet outline">
              <a:extLst>
                <a:ext uri="{FF2B5EF4-FFF2-40B4-BE49-F238E27FC236}">
                  <a16:creationId xmlns:a16="http://schemas.microsoft.com/office/drawing/2014/main" id="{383EC665-F76C-DF15-D0C4-5976DA01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39728" y="2929102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6AC3F-D49D-E266-B3DD-2257DC1A77AD}"/>
                </a:ext>
              </a:extLst>
            </p:cNvPr>
            <p:cNvSpPr/>
            <p:nvPr/>
          </p:nvSpPr>
          <p:spPr>
            <a:xfrm>
              <a:off x="6096000" y="2701212"/>
              <a:ext cx="2283548" cy="14555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EB6E8-030A-B542-758E-5A3E571E3FA5}"/>
                </a:ext>
              </a:extLst>
            </p:cNvPr>
            <p:cNvSpPr txBox="1"/>
            <p:nvPr/>
          </p:nvSpPr>
          <p:spPr>
            <a:xfrm>
              <a:off x="6762289" y="2359030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154C-8B1B-B38D-5951-EEADA215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72243"/>
            <a:ext cx="8596668" cy="1669119"/>
          </a:xfrm>
        </p:spPr>
        <p:txBody>
          <a:bodyPr/>
          <a:lstStyle/>
          <a:p>
            <a:r>
              <a:rPr lang="en-US" dirty="0"/>
              <a:t>A typical network connection is made up of many steps involving many different protocols.</a:t>
            </a:r>
          </a:p>
        </p:txBody>
      </p:sp>
    </p:spTree>
    <p:extLst>
      <p:ext uri="{BB962C8B-B14F-4D97-AF65-F5344CB8AC3E}">
        <p14:creationId xmlns:p14="http://schemas.microsoft.com/office/powerpoint/2010/main" val="374218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DB20-CBF2-BCB8-454B-7EAF1EB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72243"/>
            <a:ext cx="8596668" cy="1669119"/>
          </a:xfrm>
        </p:spPr>
        <p:txBody>
          <a:bodyPr/>
          <a:lstStyle/>
          <a:p>
            <a:r>
              <a:rPr lang="en-US" dirty="0"/>
              <a:t>DNS  - Domain Name Service translates the name www.blah.com into the IP address needed to allow communication between TCP/IP networks.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9A201-56CE-E887-757C-F81E1559867B}"/>
              </a:ext>
            </a:extLst>
          </p:cNvPr>
          <p:cNvGrpSpPr/>
          <p:nvPr/>
        </p:nvGrpSpPr>
        <p:grpSpPr>
          <a:xfrm>
            <a:off x="901959" y="2387013"/>
            <a:ext cx="2298441" cy="1769775"/>
            <a:chOff x="901959" y="2387013"/>
            <a:chExt cx="2298441" cy="1769775"/>
          </a:xfrm>
        </p:grpSpPr>
        <p:pic>
          <p:nvPicPr>
            <p:cNvPr id="9" name="Graphic 8" descr="Monitor with solid fill">
              <a:extLst>
                <a:ext uri="{FF2B5EF4-FFF2-40B4-BE49-F238E27FC236}">
                  <a16:creationId xmlns:a16="http://schemas.microsoft.com/office/drawing/2014/main" id="{F45A6E28-A81D-2815-AB38-1AF329F7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8563" y="29718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 with solid fill">
              <a:extLst>
                <a:ext uri="{FF2B5EF4-FFF2-40B4-BE49-F238E27FC236}">
                  <a16:creationId xmlns:a16="http://schemas.microsoft.com/office/drawing/2014/main" id="{DFDEB32E-7B47-4089-BFDF-AD19377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59" y="292910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12D5E5-B01B-A9D0-37DE-C9EC4EF96965}"/>
                </a:ext>
              </a:extLst>
            </p:cNvPr>
            <p:cNvSpPr/>
            <p:nvPr/>
          </p:nvSpPr>
          <p:spPr>
            <a:xfrm>
              <a:off x="901959" y="2701212"/>
              <a:ext cx="2298441" cy="145557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1D01F1-E426-12B5-42BA-6CCC6D0899A5}"/>
                </a:ext>
              </a:extLst>
            </p:cNvPr>
            <p:cNvSpPr txBox="1"/>
            <p:nvPr/>
          </p:nvSpPr>
          <p:spPr>
            <a:xfrm>
              <a:off x="1359159" y="2387013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6BB77D-8EF9-D8E8-2D7F-7D551C1EE2CB}"/>
              </a:ext>
            </a:extLst>
          </p:cNvPr>
          <p:cNvGrpSpPr/>
          <p:nvPr/>
        </p:nvGrpSpPr>
        <p:grpSpPr>
          <a:xfrm>
            <a:off x="6096000" y="2359030"/>
            <a:ext cx="2283548" cy="1797758"/>
            <a:chOff x="6096000" y="2359030"/>
            <a:chExt cx="2283548" cy="1797758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ACFCA519-6B23-F0A4-FBF7-83AF0AD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6332" y="2929102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ternet outline">
              <a:extLst>
                <a:ext uri="{FF2B5EF4-FFF2-40B4-BE49-F238E27FC236}">
                  <a16:creationId xmlns:a16="http://schemas.microsoft.com/office/drawing/2014/main" id="{383EC665-F76C-DF15-D0C4-5976DA01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39728" y="2929102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6AC3F-D49D-E266-B3DD-2257DC1A77AD}"/>
                </a:ext>
              </a:extLst>
            </p:cNvPr>
            <p:cNvSpPr/>
            <p:nvPr/>
          </p:nvSpPr>
          <p:spPr>
            <a:xfrm>
              <a:off x="6096000" y="2701212"/>
              <a:ext cx="2283548" cy="14555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EB6E8-030A-B542-758E-5A3E571E3FA5}"/>
                </a:ext>
              </a:extLst>
            </p:cNvPr>
            <p:cNvSpPr txBox="1"/>
            <p:nvPr/>
          </p:nvSpPr>
          <p:spPr>
            <a:xfrm>
              <a:off x="6762289" y="2359030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75A1E71-A83C-5A73-1157-62CFAB36822F}"/>
              </a:ext>
            </a:extLst>
          </p:cNvPr>
          <p:cNvSpPr/>
          <p:nvPr/>
        </p:nvSpPr>
        <p:spPr>
          <a:xfrm>
            <a:off x="3609304" y="2802636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Access https://142.13.45.16</a:t>
            </a:r>
          </a:p>
        </p:txBody>
      </p:sp>
    </p:spTree>
    <p:extLst>
      <p:ext uri="{BB962C8B-B14F-4D97-AF65-F5344CB8AC3E}">
        <p14:creationId xmlns:p14="http://schemas.microsoft.com/office/powerpoint/2010/main" val="252546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DB20-CBF2-BCB8-454B-7EAF1EB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72243"/>
            <a:ext cx="8596668" cy="1669119"/>
          </a:xfrm>
        </p:spPr>
        <p:txBody>
          <a:bodyPr/>
          <a:lstStyle/>
          <a:p>
            <a:r>
              <a:rPr lang="en-US" dirty="0"/>
              <a:t>ARP – Address Resolution Protocol translates the IP address into the MAC address needed for system-to-system communications on a local network.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9A201-56CE-E887-757C-F81E1559867B}"/>
              </a:ext>
            </a:extLst>
          </p:cNvPr>
          <p:cNvGrpSpPr/>
          <p:nvPr/>
        </p:nvGrpSpPr>
        <p:grpSpPr>
          <a:xfrm>
            <a:off x="901959" y="2387013"/>
            <a:ext cx="2298441" cy="1769775"/>
            <a:chOff x="901959" y="2387013"/>
            <a:chExt cx="2298441" cy="1769775"/>
          </a:xfrm>
        </p:grpSpPr>
        <p:pic>
          <p:nvPicPr>
            <p:cNvPr id="9" name="Graphic 8" descr="Monitor with solid fill">
              <a:extLst>
                <a:ext uri="{FF2B5EF4-FFF2-40B4-BE49-F238E27FC236}">
                  <a16:creationId xmlns:a16="http://schemas.microsoft.com/office/drawing/2014/main" id="{F45A6E28-A81D-2815-AB38-1AF329F7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8563" y="29718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 with solid fill">
              <a:extLst>
                <a:ext uri="{FF2B5EF4-FFF2-40B4-BE49-F238E27FC236}">
                  <a16:creationId xmlns:a16="http://schemas.microsoft.com/office/drawing/2014/main" id="{DFDEB32E-7B47-4089-BFDF-AD19377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59" y="292910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12D5E5-B01B-A9D0-37DE-C9EC4EF96965}"/>
                </a:ext>
              </a:extLst>
            </p:cNvPr>
            <p:cNvSpPr/>
            <p:nvPr/>
          </p:nvSpPr>
          <p:spPr>
            <a:xfrm>
              <a:off x="901959" y="2701212"/>
              <a:ext cx="2298441" cy="145557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1D01F1-E426-12B5-42BA-6CCC6D0899A5}"/>
                </a:ext>
              </a:extLst>
            </p:cNvPr>
            <p:cNvSpPr txBox="1"/>
            <p:nvPr/>
          </p:nvSpPr>
          <p:spPr>
            <a:xfrm>
              <a:off x="1359159" y="2387013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Workstation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6BB77D-8EF9-D8E8-2D7F-7D551C1EE2CB}"/>
              </a:ext>
            </a:extLst>
          </p:cNvPr>
          <p:cNvGrpSpPr/>
          <p:nvPr/>
        </p:nvGrpSpPr>
        <p:grpSpPr>
          <a:xfrm>
            <a:off x="6096000" y="2359030"/>
            <a:ext cx="2283548" cy="1797758"/>
            <a:chOff x="6096000" y="2359030"/>
            <a:chExt cx="2283548" cy="1797758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ACFCA519-6B23-F0A4-FBF7-83AF0AD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6332" y="2929102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ternet outline">
              <a:extLst>
                <a:ext uri="{FF2B5EF4-FFF2-40B4-BE49-F238E27FC236}">
                  <a16:creationId xmlns:a16="http://schemas.microsoft.com/office/drawing/2014/main" id="{383EC665-F76C-DF15-D0C4-5976DA01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39728" y="2929102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6AC3F-D49D-E266-B3DD-2257DC1A77AD}"/>
                </a:ext>
              </a:extLst>
            </p:cNvPr>
            <p:cNvSpPr/>
            <p:nvPr/>
          </p:nvSpPr>
          <p:spPr>
            <a:xfrm>
              <a:off x="6096000" y="2701212"/>
              <a:ext cx="2283548" cy="14555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EB6E8-030A-B542-758E-5A3E571E3FA5}"/>
                </a:ext>
              </a:extLst>
            </p:cNvPr>
            <p:cNvSpPr txBox="1"/>
            <p:nvPr/>
          </p:nvSpPr>
          <p:spPr>
            <a:xfrm>
              <a:off x="6762289" y="2359030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B25FC8-8C39-3589-1554-3B0076A291B1}"/>
              </a:ext>
            </a:extLst>
          </p:cNvPr>
          <p:cNvSpPr/>
          <p:nvPr/>
        </p:nvSpPr>
        <p:spPr>
          <a:xfrm>
            <a:off x="3536706" y="2759202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Access https://00:10:FA:6E:38:4A</a:t>
            </a:r>
          </a:p>
        </p:txBody>
      </p:sp>
    </p:spTree>
    <p:extLst>
      <p:ext uri="{BB962C8B-B14F-4D97-AF65-F5344CB8AC3E}">
        <p14:creationId xmlns:p14="http://schemas.microsoft.com/office/powerpoint/2010/main" val="205035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255-B7B2-4E71-AAA5-184029C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Port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DB20-CBF2-BCB8-454B-7EAF1EB6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72243"/>
            <a:ext cx="8596668" cy="1876157"/>
          </a:xfrm>
        </p:spPr>
        <p:txBody>
          <a:bodyPr>
            <a:normAutofit/>
          </a:bodyPr>
          <a:lstStyle/>
          <a:p>
            <a:r>
              <a:rPr lang="en-US" dirty="0"/>
              <a:t>Ports – Systems can establish communications with multiple systems and host multiple services. Port numbers are used to identify specific services and communication pathways.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C9A201-56CE-E887-757C-F81E1559867B}"/>
              </a:ext>
            </a:extLst>
          </p:cNvPr>
          <p:cNvGrpSpPr/>
          <p:nvPr/>
        </p:nvGrpSpPr>
        <p:grpSpPr>
          <a:xfrm>
            <a:off x="901959" y="2387013"/>
            <a:ext cx="2298441" cy="1769775"/>
            <a:chOff x="901959" y="2387013"/>
            <a:chExt cx="2298441" cy="1769775"/>
          </a:xfrm>
        </p:grpSpPr>
        <p:pic>
          <p:nvPicPr>
            <p:cNvPr id="9" name="Graphic 8" descr="Monitor with solid fill">
              <a:extLst>
                <a:ext uri="{FF2B5EF4-FFF2-40B4-BE49-F238E27FC236}">
                  <a16:creationId xmlns:a16="http://schemas.microsoft.com/office/drawing/2014/main" id="{F45A6E28-A81D-2815-AB38-1AF329F7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78563" y="297180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 with solid fill">
              <a:extLst>
                <a:ext uri="{FF2B5EF4-FFF2-40B4-BE49-F238E27FC236}">
                  <a16:creationId xmlns:a16="http://schemas.microsoft.com/office/drawing/2014/main" id="{DFDEB32E-7B47-4089-BFDF-AD19377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59" y="292910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12D5E5-B01B-A9D0-37DE-C9EC4EF96965}"/>
                </a:ext>
              </a:extLst>
            </p:cNvPr>
            <p:cNvSpPr/>
            <p:nvPr/>
          </p:nvSpPr>
          <p:spPr>
            <a:xfrm>
              <a:off x="901959" y="2701212"/>
              <a:ext cx="2298441" cy="1455576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1D01F1-E426-12B5-42BA-6CCC6D0899A5}"/>
                </a:ext>
              </a:extLst>
            </p:cNvPr>
            <p:cNvSpPr txBox="1"/>
            <p:nvPr/>
          </p:nvSpPr>
          <p:spPr>
            <a:xfrm>
              <a:off x="1359159" y="2387013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Client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6BB77D-8EF9-D8E8-2D7F-7D551C1EE2CB}"/>
              </a:ext>
            </a:extLst>
          </p:cNvPr>
          <p:cNvGrpSpPr/>
          <p:nvPr/>
        </p:nvGrpSpPr>
        <p:grpSpPr>
          <a:xfrm>
            <a:off x="6096000" y="2359030"/>
            <a:ext cx="2283548" cy="1797758"/>
            <a:chOff x="6096000" y="2359030"/>
            <a:chExt cx="2283548" cy="1797758"/>
          </a:xfrm>
        </p:grpSpPr>
        <p:pic>
          <p:nvPicPr>
            <p:cNvPr id="11" name="Graphic 10" descr="Server with solid fill">
              <a:extLst>
                <a:ext uri="{FF2B5EF4-FFF2-40B4-BE49-F238E27FC236}">
                  <a16:creationId xmlns:a16="http://schemas.microsoft.com/office/drawing/2014/main" id="{ACFCA519-6B23-F0A4-FBF7-83AF0AD2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6332" y="2929102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Internet outline">
              <a:extLst>
                <a:ext uri="{FF2B5EF4-FFF2-40B4-BE49-F238E27FC236}">
                  <a16:creationId xmlns:a16="http://schemas.microsoft.com/office/drawing/2014/main" id="{383EC665-F76C-DF15-D0C4-5976DA01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39728" y="2929102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6AC3F-D49D-E266-B3DD-2257DC1A77AD}"/>
                </a:ext>
              </a:extLst>
            </p:cNvPr>
            <p:cNvSpPr/>
            <p:nvPr/>
          </p:nvSpPr>
          <p:spPr>
            <a:xfrm>
              <a:off x="6096000" y="2701212"/>
              <a:ext cx="2283548" cy="14555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EB6E8-030A-B542-758E-5A3E571E3FA5}"/>
                </a:ext>
              </a:extLst>
            </p:cNvPr>
            <p:cNvSpPr txBox="1"/>
            <p:nvPr/>
          </p:nvSpPr>
          <p:spPr>
            <a:xfrm>
              <a:off x="6762289" y="2359030"/>
              <a:ext cx="1504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12F7CD1-E140-BDF3-0A89-130F79DC9592}"/>
              </a:ext>
            </a:extLst>
          </p:cNvPr>
          <p:cNvSpPr/>
          <p:nvPr/>
        </p:nvSpPr>
        <p:spPr>
          <a:xfrm>
            <a:off x="3535886" y="2759202"/>
            <a:ext cx="2222987" cy="425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Access port 443 on 00:10:FA:6E:38:4A </a:t>
            </a:r>
          </a:p>
        </p:txBody>
      </p:sp>
    </p:spTree>
    <p:extLst>
      <p:ext uri="{BB962C8B-B14F-4D97-AF65-F5344CB8AC3E}">
        <p14:creationId xmlns:p14="http://schemas.microsoft.com/office/powerpoint/2010/main" val="14776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0CF-AB3A-8F14-9321-1BAC2B3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Network Communications</a:t>
            </a:r>
            <a:br>
              <a:rPr lang="en-US" dirty="0"/>
            </a:br>
            <a:r>
              <a:rPr lang="en-US" sz="2000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1E82-7DB2-4B0C-477B-E58E4F11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– Protocol that offers session-oriented, acknowledged, reliable communication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69105-FB4E-B300-39B7-8EEEAAB6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60" y="2933999"/>
            <a:ext cx="3696216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22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1336</Words>
  <Application>Microsoft Office PowerPoint</Application>
  <PresentationFormat>Widescreen</PresentationFormat>
  <Paragraphs>206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Nmap Basics   </vt:lpstr>
      <vt:lpstr>Objectives</vt:lpstr>
      <vt:lpstr>TCP/IP Network Communications OSI Reference Model</vt:lpstr>
      <vt:lpstr>TCP/IP Network Communications Data Headers</vt:lpstr>
      <vt:lpstr>TCP/IP Network Communications Simple connection</vt:lpstr>
      <vt:lpstr>TCP/IP Network Communications DNS</vt:lpstr>
      <vt:lpstr>TCP/IP Network Communications ARP</vt:lpstr>
      <vt:lpstr>TCP/IP Network Communications Port Numbers</vt:lpstr>
      <vt:lpstr>TCP/IP Network Communications TCP</vt:lpstr>
      <vt:lpstr>TCP/IP Network Communications Flags</vt:lpstr>
      <vt:lpstr>TCP/IP Network Communications UDP</vt:lpstr>
      <vt:lpstr>TCP/IP Network Communications TCP Three Way Handshake</vt:lpstr>
      <vt:lpstr>TCP/IP Network Communications ICMP</vt:lpstr>
      <vt:lpstr>Nmap Host Discovery Warning</vt:lpstr>
      <vt:lpstr>Nmap Host Discovery Basics</vt:lpstr>
      <vt:lpstr>Nmap Host Discovery  Options</vt:lpstr>
      <vt:lpstr>Nmap Port Mapping Options</vt:lpstr>
      <vt:lpstr>Nmap Port Mapping Idle Scan</vt:lpstr>
      <vt:lpstr>Nmap Port Mapping Port Status</vt:lpstr>
      <vt:lpstr>Nmap Port Mapping Timing</vt:lpstr>
      <vt:lpstr>Nmap Target Identification</vt:lpstr>
      <vt:lpstr>Export Nmap Results</vt:lpstr>
      <vt:lpstr>Summary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Background</dc:title>
  <dc:creator/>
  <cp:lastModifiedBy/>
  <cp:revision>1</cp:revision>
  <dcterms:created xsi:type="dcterms:W3CDTF">2021-07-13T14:46:45Z</dcterms:created>
  <dcterms:modified xsi:type="dcterms:W3CDTF">2024-07-16T14:54:25Z</dcterms:modified>
</cp:coreProperties>
</file>