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9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79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FB27-E1EA-4BB2-B2E9-61EC908403B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wireshark.org/DisplayFilt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iki.wireshark.org/CaptureFilte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6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hills@northweststate.ed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nl.northweststate.edu/cam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hyperlink" Target="mailto:mkwiatkowski@northweststat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ireshark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889-B301-4209-B207-AFB59DAA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/>
              <a:t>Packet Capture Using Wireshark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7F3B5-3BDE-4CBD-8E4F-B5061499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0" y="1111070"/>
            <a:ext cx="3765692" cy="376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95A8-64AA-4EB8-B1E6-630E3753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3" y="821748"/>
            <a:ext cx="3053665" cy="8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06FBA-4B2D-40E6-A942-C4FFD910ACFB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8890D-7623-46A3-97F5-38D91D83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4" name="Picture 3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40F452F2-473E-E4F7-5841-6E000E7A8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B62D-B34D-4022-A9D4-482DDD03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976D-0157-4955-B400-EC5F38134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display filters can be typed into the filter toolbar to limit the data displayed and make it easier to view only specific packets</a:t>
            </a:r>
          </a:p>
          <a:p>
            <a:endParaRPr lang="en-US" dirty="0"/>
          </a:p>
        </p:txBody>
      </p:sp>
      <p:pic>
        <p:nvPicPr>
          <p:cNvPr id="5" name="Picture 4" descr="Screen shot showing the entry of a Wireshark display filter.">
            <a:extLst>
              <a:ext uri="{FF2B5EF4-FFF2-40B4-BE49-F238E27FC236}">
                <a16:creationId xmlns:a16="http://schemas.microsoft.com/office/drawing/2014/main" id="{720056B7-FD9E-40C7-9E55-7E84BA14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391" y="3429000"/>
            <a:ext cx="623055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67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4EC2-CCF6-486C-9FAE-847C2FA9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4865"/>
            <a:ext cx="8596668" cy="1320800"/>
          </a:xfrm>
        </p:spPr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1E2E-31B7-4A32-9FF7-A7E725DF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859702"/>
          </a:xfrm>
        </p:spPr>
        <p:txBody>
          <a:bodyPr/>
          <a:lstStyle/>
          <a:p>
            <a:r>
              <a:rPr lang="en-US" dirty="0"/>
              <a:t>Here are some example and commonly used display filters</a:t>
            </a:r>
          </a:p>
        </p:txBody>
      </p:sp>
      <p:graphicFrame>
        <p:nvGraphicFramePr>
          <p:cNvPr id="4" name="Table 4" descr="Table showing examples and explanations of a few common Wireshark filters.">
            <a:extLst>
              <a:ext uri="{FF2B5EF4-FFF2-40B4-BE49-F238E27FC236}">
                <a16:creationId xmlns:a16="http://schemas.microsoft.com/office/drawing/2014/main" id="{074E3906-6F95-4A9F-8FF9-4F698F584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35279"/>
              </p:ext>
            </p:extLst>
          </p:nvPr>
        </p:nvGraphicFramePr>
        <p:xfrm>
          <a:off x="677334" y="2590441"/>
          <a:ext cx="8128000" cy="256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16749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953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0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 name (i.e. </a:t>
                      </a:r>
                      <a:r>
                        <a:rPr lang="en-US" dirty="0" err="1"/>
                        <a:t>dhcp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icmp</a:t>
                      </a:r>
                      <a:r>
                        <a:rPr lang="en-US" dirty="0"/>
                        <a:t>, telnet)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 only data from packets which implement a specific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21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ip.addr</a:t>
                      </a:r>
                      <a:r>
                        <a:rPr lang="en-US" dirty="0"/>
                        <a:t> == 192.168.1.1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 only data coming from or going to the IP address 192.168.1.1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3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ip.src</a:t>
                      </a:r>
                      <a:r>
                        <a:rPr lang="en-US" dirty="0"/>
                        <a:t> == 10.0.255.10 and </a:t>
                      </a:r>
                      <a:r>
                        <a:rPr lang="en-US" dirty="0" err="1"/>
                        <a:t>ip.dst</a:t>
                      </a:r>
                      <a:r>
                        <a:rPr lang="en-US" dirty="0"/>
                        <a:t> == 10.0.105.202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 only data coming from the IP address 10.0.255.10 AND going to the IP address 10.0.105.202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0913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1C1CB-5EBD-4788-B19C-F448C7A10B6E}"/>
              </a:ext>
            </a:extLst>
          </p:cNvPr>
          <p:cNvSpPr txBox="1">
            <a:spLocks/>
          </p:cNvSpPr>
          <p:nvPr/>
        </p:nvSpPr>
        <p:spPr>
          <a:xfrm>
            <a:off x="677334" y="5272524"/>
            <a:ext cx="8596668" cy="85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more information see </a:t>
            </a:r>
            <a:r>
              <a:rPr lang="en-US" dirty="0">
                <a:hlinkClick r:id="rId2"/>
              </a:rPr>
              <a:t>https://wiki.wireshark.org/DisplayFilters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D1E1-3844-48C5-9632-69F1DA19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F831-EAF2-4370-8993-15A5FC49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also supports capture filters which can be applied prior to starting the data capture</a:t>
            </a:r>
          </a:p>
          <a:p>
            <a:r>
              <a:rPr lang="en-US" dirty="0"/>
              <a:t>Wireshark capture filters limit the data before capture while display filters limit the amount data display after capture</a:t>
            </a:r>
          </a:p>
          <a:p>
            <a:endParaRPr lang="en-US" dirty="0"/>
          </a:p>
        </p:txBody>
      </p:sp>
      <p:pic>
        <p:nvPicPr>
          <p:cNvPr id="5" name="Picture 4" descr="Screen shot showing the entry of a Wireshark capture filter.">
            <a:extLst>
              <a:ext uri="{FF2B5EF4-FFF2-40B4-BE49-F238E27FC236}">
                <a16:creationId xmlns:a16="http://schemas.microsoft.com/office/drawing/2014/main" id="{B4096A5E-1DD9-4F5A-91E8-0D060880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26" y="3526762"/>
            <a:ext cx="5223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12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367F-64FE-436E-B5C0-11F789A2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BCF5-0396-427A-901A-2CB8807A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capture filters use a different syntax then display filters</a:t>
            </a:r>
          </a:p>
          <a:p>
            <a:r>
              <a:rPr lang="en-US" dirty="0"/>
              <a:t>Wireshark capture filters use the </a:t>
            </a:r>
            <a:r>
              <a:rPr lang="en-US" dirty="0" err="1"/>
              <a:t>pcap</a:t>
            </a:r>
            <a:r>
              <a:rPr lang="en-US" dirty="0"/>
              <a:t>-filter syntax which is used by other network monitoring software packages such as the command line </a:t>
            </a:r>
            <a:r>
              <a:rPr lang="en-US" dirty="0" err="1"/>
              <a:t>tcpdump</a:t>
            </a:r>
            <a:r>
              <a:rPr lang="en-US" dirty="0"/>
              <a:t> program found on many Linux and Unix based systems</a:t>
            </a:r>
          </a:p>
          <a:p>
            <a:r>
              <a:rPr lang="en-US" dirty="0"/>
              <a:t>For more information see </a:t>
            </a:r>
            <a:r>
              <a:rPr lang="en-US" dirty="0">
                <a:hlinkClick r:id="rId2"/>
              </a:rPr>
              <a:t>https://wiki.wireshark.org/CaptureFilters</a:t>
            </a:r>
            <a:endParaRPr lang="en-US" dirty="0"/>
          </a:p>
        </p:txBody>
      </p:sp>
      <p:pic>
        <p:nvPicPr>
          <p:cNvPr id="5" name="Picture 4" descr="Graphic showing a few common Wireshark capture filters.">
            <a:extLst>
              <a:ext uri="{FF2B5EF4-FFF2-40B4-BE49-F238E27FC236}">
                <a16:creationId xmlns:a16="http://schemas.microsoft.com/office/drawing/2014/main" id="{2B1E7F09-0DE9-4C36-AE78-AC7C2FF4C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86" y="4100975"/>
            <a:ext cx="458216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D408-D8C7-458A-B017-C5491BA8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Follow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73CC-8530-40E1-94B7-C9E6E85BF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has the capability to combine all the packets in a protocol stream together then display them on a single screen in several different formats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8367D-9D1F-4D41-8692-56DCB17C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526762"/>
            <a:ext cx="5066247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1D076-5644-42C4-8D4B-E1D3D577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532" y="2979212"/>
            <a:ext cx="2859244" cy="224352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C8B728A-9AEA-4FDF-A47B-07045C669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79914">
            <a:off x="6016968" y="4137892"/>
            <a:ext cx="387927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5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52D-FF23-4BC7-929C-2A26EC2A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Packet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9597-8AB8-4077-9FFE-E96DF4458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has the ability open, decode and analyze data saved in a wide variety of formats for example:</a:t>
            </a:r>
          </a:p>
          <a:p>
            <a:pPr lvl="1"/>
            <a:r>
              <a:rPr lang="en-US" dirty="0"/>
              <a:t>Wireshark’s native format is </a:t>
            </a:r>
            <a:r>
              <a:rPr lang="en-US" dirty="0" err="1"/>
              <a:t>libpcap</a:t>
            </a:r>
            <a:r>
              <a:rPr lang="en-US" dirty="0"/>
              <a:t> which can be generated by many programs and network devices </a:t>
            </a:r>
          </a:p>
          <a:p>
            <a:pPr lvl="1"/>
            <a:r>
              <a:rPr lang="en-US" dirty="0"/>
              <a:t>Microsoft Network Monitor captures</a:t>
            </a:r>
          </a:p>
          <a:p>
            <a:pPr lvl="1"/>
            <a:r>
              <a:rPr lang="en-US" dirty="0"/>
              <a:t>Oracle snoop and </a:t>
            </a:r>
            <a:r>
              <a:rPr lang="en-US" dirty="0" err="1"/>
              <a:t>atmsnoop</a:t>
            </a:r>
            <a:r>
              <a:rPr lang="en-US" dirty="0"/>
              <a:t> captures</a:t>
            </a:r>
          </a:p>
          <a:p>
            <a:pPr lvl="1"/>
            <a:r>
              <a:rPr lang="en-US" dirty="0"/>
              <a:t>Novell </a:t>
            </a:r>
            <a:r>
              <a:rPr lang="en-US" dirty="0" err="1"/>
              <a:t>LANalyzer</a:t>
            </a:r>
            <a:r>
              <a:rPr lang="en-US" dirty="0"/>
              <a:t> captures</a:t>
            </a:r>
          </a:p>
          <a:p>
            <a:pPr lvl="1"/>
            <a:r>
              <a:rPr lang="en-US" dirty="0" err="1"/>
              <a:t>pppd</a:t>
            </a:r>
            <a:r>
              <a:rPr lang="en-US" dirty="0"/>
              <a:t> log files</a:t>
            </a:r>
          </a:p>
          <a:p>
            <a:pPr lvl="1"/>
            <a:r>
              <a:rPr lang="en-US" dirty="0"/>
              <a:t>IBM OS/400 communication traces</a:t>
            </a:r>
          </a:p>
          <a:p>
            <a:pPr lvl="1"/>
            <a:r>
              <a:rPr lang="en-US" dirty="0"/>
              <a:t>MPEG-2 transport streams</a:t>
            </a:r>
          </a:p>
        </p:txBody>
      </p:sp>
    </p:spTree>
    <p:extLst>
      <p:ext uri="{BB962C8B-B14F-4D97-AF65-F5344CB8AC3E}">
        <p14:creationId xmlns:p14="http://schemas.microsoft.com/office/powerpoint/2010/main" val="228433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8FE5-70DD-4AF3-BE10-4EC037E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5CCD-3FD7-48C7-BBA8-A54B9F8F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70" y="2160589"/>
            <a:ext cx="8596668" cy="3880773"/>
          </a:xfrm>
        </p:spPr>
        <p:txBody>
          <a:bodyPr/>
          <a:lstStyle/>
          <a:p>
            <a:r>
              <a:rPr lang="en-US" dirty="0"/>
              <a:t>Network interface cards (NIC) are designed to process network traffic addressed to themselves and discard all other network traffic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E1EBBA-9FC8-4D55-8002-70BC0D3C4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424" y="340763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59277-6B81-47B4-8D75-4A76D3633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904" y="4322031"/>
            <a:ext cx="207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AE:90:01:02:FA:12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589B64-4C67-4461-9EF3-42444459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7288" y="3658261"/>
            <a:ext cx="914400" cy="1152908"/>
            <a:chOff x="4249100" y="4124539"/>
            <a:chExt cx="914400" cy="1152908"/>
          </a:xfrm>
        </p:grpSpPr>
        <p:pic>
          <p:nvPicPr>
            <p:cNvPr id="14" name="Graphic 13" descr="Stream outline">
              <a:extLst>
                <a:ext uri="{FF2B5EF4-FFF2-40B4-BE49-F238E27FC236}">
                  <a16:creationId xmlns:a16="http://schemas.microsoft.com/office/drawing/2014/main" id="{BA4F18B2-9381-41D8-8C94-0848EEFC7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9100" y="4124539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10B41-C5D7-4329-97B7-A601D1502D8C}"/>
                </a:ext>
              </a:extLst>
            </p:cNvPr>
            <p:cNvSpPr txBox="1"/>
            <p:nvPr/>
          </p:nvSpPr>
          <p:spPr>
            <a:xfrm>
              <a:off x="4397907" y="4908115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NIC</a:t>
              </a:r>
            </a:p>
          </p:txBody>
        </p:sp>
      </p:grpSp>
      <p:sp>
        <p:nvSpPr>
          <p:cNvPr id="18" name="Arrow: Left 17">
            <a:extLst>
              <a:ext uri="{FF2B5EF4-FFF2-40B4-BE49-F238E27FC236}">
                <a16:creationId xmlns:a16="http://schemas.microsoft.com/office/drawing/2014/main" id="{618CF00D-369A-4313-81BD-31F40D5F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1565" y="3109204"/>
            <a:ext cx="1600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accent2"/>
                </a:solidFill>
              </a:rPr>
              <a:t>Accepted:</a:t>
            </a:r>
          </a:p>
          <a:p>
            <a:pPr algn="ctr"/>
            <a:r>
              <a:rPr lang="en-US" sz="1000" dirty="0"/>
              <a:t>AE:90:01:02:FA:12</a:t>
            </a:r>
          </a:p>
          <a:p>
            <a:pPr algn="ctr"/>
            <a:endParaRPr lang="en-US" sz="10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18278A84-6F23-461D-8D48-B201E18E4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62009">
            <a:off x="3173636" y="5479051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rgbClr val="FF0000"/>
                </a:solidFill>
              </a:rPr>
              <a:t>Ignored:</a:t>
            </a:r>
          </a:p>
          <a:p>
            <a:pPr algn="ctr"/>
            <a:r>
              <a:rPr lang="en-US" sz="1000" dirty="0"/>
              <a:t>44:92:01:88:FA:02</a:t>
            </a:r>
          </a:p>
          <a:p>
            <a:pPr algn="ctr"/>
            <a:endParaRPr lang="en-US" sz="1000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81AE8EB2-C6BF-41E0-AE6F-75AD97B6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1845" y="3109204"/>
            <a:ext cx="1600200" cy="9144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AE:90:01:02:FA:12</a:t>
            </a:r>
          </a:p>
          <a:p>
            <a:pPr algn="ctr"/>
            <a:endParaRPr lang="en-US" sz="1000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ACEF64C8-3ECC-426E-90B7-C1474E414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1845" y="4115461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44:92:01:88:FA:02</a:t>
            </a:r>
          </a:p>
          <a:p>
            <a:pPr algn="ctr"/>
            <a:endParaRPr lang="en-US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A31818-9080-46F2-BCD6-44099AB2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623" y="3020291"/>
            <a:ext cx="5774159" cy="2184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8FE5-70DD-4AF3-BE10-4EC037E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5CCD-3FD7-48C7-BBA8-A54B9F8FE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resolve this, some, but not all, network interface cards (NIC) can be configured to accept all traffic</a:t>
            </a:r>
          </a:p>
          <a:p>
            <a:pPr lvl="1"/>
            <a:r>
              <a:rPr lang="en-US" dirty="0"/>
              <a:t>Ethernet network cards may support promiscuous mode</a:t>
            </a:r>
          </a:p>
          <a:p>
            <a:pPr lvl="1"/>
            <a:r>
              <a:rPr lang="en-US" dirty="0"/>
              <a:t>Wireless network cards may support monitor mode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06C556E-BE42-49F3-ABDA-B9F7EE80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5006" y="403570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0CC3CC-A81B-4026-B5BD-9E4FAB713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5486" y="4950104"/>
            <a:ext cx="207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AE:90:01:02:FA:12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1C9808-E92E-41BA-B3E7-7EF587E9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3184" y="4286334"/>
            <a:ext cx="987771" cy="1310101"/>
            <a:chOff x="4212414" y="4124539"/>
            <a:chExt cx="987771" cy="1310101"/>
          </a:xfrm>
        </p:grpSpPr>
        <p:pic>
          <p:nvPicPr>
            <p:cNvPr id="23" name="Graphic 22" descr="Stream outline">
              <a:extLst>
                <a:ext uri="{FF2B5EF4-FFF2-40B4-BE49-F238E27FC236}">
                  <a16:creationId xmlns:a16="http://schemas.microsoft.com/office/drawing/2014/main" id="{1D421378-0290-4FAA-82CC-012D7DC0E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9100" y="4124539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628FE7-4019-48FD-9210-E9E5AF8ECE21}"/>
                </a:ext>
              </a:extLst>
            </p:cNvPr>
            <p:cNvSpPr txBox="1"/>
            <p:nvPr/>
          </p:nvSpPr>
          <p:spPr>
            <a:xfrm>
              <a:off x="4212414" y="4911420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NIC</a:t>
              </a:r>
            </a:p>
            <a:p>
              <a:r>
                <a:rPr lang="en-US" sz="1000" dirty="0"/>
                <a:t>(Promiscuous)</a:t>
              </a:r>
            </a:p>
          </p:txBody>
        </p:sp>
      </p:grpSp>
      <p:sp>
        <p:nvSpPr>
          <p:cNvPr id="25" name="Arrow: Left 24">
            <a:extLst>
              <a:ext uri="{FF2B5EF4-FFF2-40B4-BE49-F238E27FC236}">
                <a16:creationId xmlns:a16="http://schemas.microsoft.com/office/drawing/2014/main" id="{708F417D-B41C-4653-BA48-AB295CD34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4147" y="3737277"/>
            <a:ext cx="1600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accent2"/>
                </a:solidFill>
              </a:rPr>
              <a:t>Accepted:</a:t>
            </a:r>
          </a:p>
          <a:p>
            <a:pPr algn="ctr"/>
            <a:r>
              <a:rPr lang="en-US" sz="1000" dirty="0"/>
              <a:t>AE:90:01:02:FA:12</a:t>
            </a:r>
          </a:p>
          <a:p>
            <a:pPr algn="ctr"/>
            <a:endParaRPr lang="en-US" sz="1000" dirty="0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BE82DCC0-A1B4-4C22-A8FF-33B4DB408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4147" y="4743534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accent1"/>
                </a:solidFill>
              </a:rPr>
              <a:t>Accepted:</a:t>
            </a:r>
          </a:p>
          <a:p>
            <a:pPr algn="ctr"/>
            <a:r>
              <a:rPr lang="en-US" sz="1000" dirty="0"/>
              <a:t>44:92:01:88:FA:02</a:t>
            </a:r>
          </a:p>
          <a:p>
            <a:pPr algn="ctr"/>
            <a:endParaRPr lang="en-US" sz="1000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04EE000F-C518-4E21-A1FF-9E502B95E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4427" y="3737277"/>
            <a:ext cx="1600200" cy="9144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AE:90:01:02:FA:12</a:t>
            </a:r>
          </a:p>
          <a:p>
            <a:pPr algn="ctr"/>
            <a:endParaRPr lang="en-US" sz="1000" dirty="0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A7FB0C2A-1E43-4D3B-9DC1-0B0E3337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4427" y="4743534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44:92:01:88:FA:02</a:t>
            </a:r>
          </a:p>
          <a:p>
            <a:pPr algn="ctr"/>
            <a:endParaRPr lang="en-US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85C205-A8FD-4405-BA51-46362D3B9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205" y="3648364"/>
            <a:ext cx="5774159" cy="2184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4A7A-F392-4AE8-A435-C1F9F806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7896-4471-4820-BDBD-14B0BE918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switches are designed to learn the addresses of systems connected to each port and store that information in a MAC address 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738BC-42BD-4ADB-8524-5D7189A9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0" y="3750501"/>
            <a:ext cx="3068782" cy="30687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CF58625-EA0E-4CBF-BE4B-44A4C2BFC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6213" y="3930825"/>
            <a:ext cx="1586589" cy="914597"/>
            <a:chOff x="4938200" y="2776134"/>
            <a:chExt cx="2606805" cy="140377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4952E9-03A5-4B35-AC8E-7F95DF1946B7}"/>
                </a:ext>
              </a:extLst>
            </p:cNvPr>
            <p:cNvSpPr/>
            <p:nvPr/>
          </p:nvSpPr>
          <p:spPr>
            <a:xfrm>
              <a:off x="4938200" y="288985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A02A2C-9F0D-4A84-A827-2DF86E140408}"/>
                </a:ext>
              </a:extLst>
            </p:cNvPr>
            <p:cNvGrpSpPr/>
            <p:nvPr/>
          </p:nvGrpSpPr>
          <p:grpSpPr>
            <a:xfrm>
              <a:off x="5236487" y="2776134"/>
              <a:ext cx="2020631" cy="1290027"/>
              <a:chOff x="5149442" y="2745468"/>
              <a:chExt cx="2071372" cy="1321128"/>
            </a:xfrm>
          </p:grpSpPr>
          <p:pic>
            <p:nvPicPr>
              <p:cNvPr id="10" name="Graphic 9" descr="Computer with solid fill">
                <a:extLst>
                  <a:ext uri="{FF2B5EF4-FFF2-40B4-BE49-F238E27FC236}">
                    <a16:creationId xmlns:a16="http://schemas.microsoft.com/office/drawing/2014/main" id="{52980E61-D145-4282-BEA3-8BE6534AA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46599" y="2745468"/>
                <a:ext cx="914399" cy="9144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6E14AC-DB3A-47F4-A3AF-55CC175026A3}"/>
                  </a:ext>
                </a:extLst>
              </p:cNvPr>
              <p:cNvSpPr txBox="1"/>
              <p:nvPr/>
            </p:nvSpPr>
            <p:spPr>
              <a:xfrm>
                <a:off x="5149442" y="3679570"/>
                <a:ext cx="20713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25:66:43:B5:92:01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9AD9B2-C65F-4AC7-985C-EC838B42D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736" y="3823302"/>
            <a:ext cx="1586589" cy="840509"/>
            <a:chOff x="6128729" y="2820120"/>
            <a:chExt cx="2606805" cy="12900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1B475-FD5F-4FD8-B888-131F8C4F0086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060A233-E178-4F4B-AF10-CDEC49036142}"/>
                </a:ext>
              </a:extLst>
            </p:cNvPr>
            <p:cNvGrpSpPr/>
            <p:nvPr/>
          </p:nvGrpSpPr>
          <p:grpSpPr>
            <a:xfrm>
              <a:off x="6374056" y="2849026"/>
              <a:ext cx="2041701" cy="1215930"/>
              <a:chOff x="6315584" y="2820120"/>
              <a:chExt cx="2092973" cy="1245246"/>
            </a:xfrm>
          </p:grpSpPr>
          <p:pic>
            <p:nvPicPr>
              <p:cNvPr id="29" name="Graphic 28" descr="Computer with solid fill">
                <a:extLst>
                  <a:ext uri="{FF2B5EF4-FFF2-40B4-BE49-F238E27FC236}">
                    <a16:creationId xmlns:a16="http://schemas.microsoft.com/office/drawing/2014/main" id="{CDC8013A-8963-4A63-A420-122EBC204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6BDDF4-4F1C-4D90-BAA9-EB92B9F0A1A8}"/>
                  </a:ext>
                </a:extLst>
              </p:cNvPr>
              <p:cNvSpPr txBox="1"/>
              <p:nvPr/>
            </p:nvSpPr>
            <p:spPr>
              <a:xfrm>
                <a:off x="6315584" y="3678340"/>
                <a:ext cx="2092973" cy="38702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AE:90:01:02:FA:12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A35CA8-DD15-4225-B5AA-BAE1A54AA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964" y="5266059"/>
            <a:ext cx="1586589" cy="840509"/>
            <a:chOff x="6128729" y="2820120"/>
            <a:chExt cx="2606805" cy="12900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16A335-F0CC-4DFE-86D9-03CB7FD92A45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A413BF-65EF-48BB-B8C0-F565444FE795}"/>
                </a:ext>
              </a:extLst>
            </p:cNvPr>
            <p:cNvGrpSpPr/>
            <p:nvPr/>
          </p:nvGrpSpPr>
          <p:grpSpPr>
            <a:xfrm>
              <a:off x="6373681" y="2849027"/>
              <a:ext cx="2025899" cy="1216320"/>
              <a:chOff x="6315193" y="2820120"/>
              <a:chExt cx="2076772" cy="1245645"/>
            </a:xfrm>
          </p:grpSpPr>
          <p:pic>
            <p:nvPicPr>
              <p:cNvPr id="34" name="Graphic 33" descr="Computer with solid fill">
                <a:extLst>
                  <a:ext uri="{FF2B5EF4-FFF2-40B4-BE49-F238E27FC236}">
                    <a16:creationId xmlns:a16="http://schemas.microsoft.com/office/drawing/2014/main" id="{4698CE2A-8A62-4888-9130-7117ACFF9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929DCB-11D6-48D7-B2F1-58F918AAA5D4}"/>
                  </a:ext>
                </a:extLst>
              </p:cNvPr>
              <p:cNvSpPr txBox="1"/>
              <p:nvPr/>
            </p:nvSpPr>
            <p:spPr>
              <a:xfrm>
                <a:off x="6315193" y="3678739"/>
                <a:ext cx="20767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44:92:01:88:FA:02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809751-955E-44C0-BA97-CECBEDD91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50" y="5266058"/>
            <a:ext cx="1586589" cy="840509"/>
            <a:chOff x="6128729" y="2820120"/>
            <a:chExt cx="2606805" cy="129006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4E4E604-E03D-4A63-9DE4-E9BBFA9F3BC9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BEA3D0-AE7D-4F81-B638-3903D0035075}"/>
                </a:ext>
              </a:extLst>
            </p:cNvPr>
            <p:cNvGrpSpPr/>
            <p:nvPr/>
          </p:nvGrpSpPr>
          <p:grpSpPr>
            <a:xfrm>
              <a:off x="6373124" y="2849028"/>
              <a:ext cx="2054870" cy="1216710"/>
              <a:chOff x="6314622" y="2820120"/>
              <a:chExt cx="2106471" cy="1246044"/>
            </a:xfrm>
          </p:grpSpPr>
          <p:pic>
            <p:nvPicPr>
              <p:cNvPr id="39" name="Graphic 38" descr="Computer with solid fill">
                <a:extLst>
                  <a:ext uri="{FF2B5EF4-FFF2-40B4-BE49-F238E27FC236}">
                    <a16:creationId xmlns:a16="http://schemas.microsoft.com/office/drawing/2014/main" id="{5EEF2E28-A030-49B8-A0DD-379ED84D9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45EA0F-F807-4501-A39A-8FECABBF5419}"/>
                  </a:ext>
                </a:extLst>
              </p:cNvPr>
              <p:cNvSpPr txBox="1"/>
              <p:nvPr/>
            </p:nvSpPr>
            <p:spPr>
              <a:xfrm>
                <a:off x="6314622" y="3679138"/>
                <a:ext cx="2106471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30:9C:23:9D:7B:19</a:t>
                </a:r>
              </a:p>
            </p:txBody>
          </p:sp>
        </p:grp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28FBC2-374B-48D2-A912-D076C76B1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363325" y="4243557"/>
            <a:ext cx="716463" cy="1411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A03ADB-879E-4935-82BB-5A3211C0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363553" y="5686314"/>
            <a:ext cx="714637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EA53AA-2901-4532-829D-114878898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119158" y="4425168"/>
            <a:ext cx="1627055" cy="1224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A4B5E6E-D205-45E9-BD24-61201512B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4119158" y="5686313"/>
            <a:ext cx="1689892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FA1D18CF-A3DD-4BF6-A5E0-6F7CC183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44759"/>
              </p:ext>
            </p:extLst>
          </p:nvPr>
        </p:nvGraphicFramePr>
        <p:xfrm>
          <a:off x="7454989" y="3314304"/>
          <a:ext cx="1913093" cy="27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81">
                  <a:extLst>
                    <a:ext uri="{9D8B030D-6E8A-4147-A177-3AD203B41FA5}">
                      <a16:colId xmlns:a16="http://schemas.microsoft.com/office/drawing/2014/main" val="866341291"/>
                    </a:ext>
                  </a:extLst>
                </a:gridCol>
                <a:gridCol w="1466212">
                  <a:extLst>
                    <a:ext uri="{9D8B030D-6E8A-4147-A177-3AD203B41FA5}">
                      <a16:colId xmlns:a16="http://schemas.microsoft.com/office/drawing/2014/main" val="28673382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000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78990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AE:90:01:02:FA:12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1182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44:92:01:88:FA:02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0313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65760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8810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1490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8136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5139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96682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25:66:43:B5:92:01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2132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30:9C:23:9D:7B:19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93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1B6D720-7FF9-486C-B780-3705BAF69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0" y="3750501"/>
            <a:ext cx="3068782" cy="3068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14A7A-F392-4AE8-A435-C1F9F806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7896-4471-4820-BDBD-14B0BE91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690171"/>
          </a:xfrm>
        </p:spPr>
        <p:txBody>
          <a:bodyPr/>
          <a:lstStyle/>
          <a:p>
            <a:r>
              <a:rPr lang="en-US" dirty="0"/>
              <a:t>Traffic is then forwarded out only on the port containing the system with the proper destination address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F97DDDF-9049-459F-BA17-EB2BC4439945}"/>
              </a:ext>
            </a:extLst>
          </p:cNvPr>
          <p:cNvSpPr txBox="1">
            <a:spLocks/>
          </p:cNvSpPr>
          <p:nvPr/>
        </p:nvSpPr>
        <p:spPr>
          <a:xfrm>
            <a:off x="677334" y="2792964"/>
            <a:ext cx="6445815" cy="69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Traffic from 192.168.1.101 to 192.168.1.109 would only be seen on ports 1 and 9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360B2E-F995-4DB4-983B-CC3D523A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6213" y="3930825"/>
            <a:ext cx="1586589" cy="914597"/>
            <a:chOff x="4938200" y="2776134"/>
            <a:chExt cx="2606805" cy="140377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C41BF7-4538-4638-BB98-CF1AF29D13EC}"/>
                </a:ext>
              </a:extLst>
            </p:cNvPr>
            <p:cNvSpPr/>
            <p:nvPr/>
          </p:nvSpPr>
          <p:spPr>
            <a:xfrm>
              <a:off x="4938200" y="288985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7A2CAEA-0A7F-4275-80E7-D44FC071D2DA}"/>
                </a:ext>
              </a:extLst>
            </p:cNvPr>
            <p:cNvGrpSpPr/>
            <p:nvPr/>
          </p:nvGrpSpPr>
          <p:grpSpPr>
            <a:xfrm>
              <a:off x="5236487" y="2776134"/>
              <a:ext cx="2020631" cy="1290027"/>
              <a:chOff x="5149442" y="2745468"/>
              <a:chExt cx="2071372" cy="1321128"/>
            </a:xfrm>
          </p:grpSpPr>
          <p:pic>
            <p:nvPicPr>
              <p:cNvPr id="49" name="Graphic 48" descr="Computer with solid fill">
                <a:extLst>
                  <a:ext uri="{FF2B5EF4-FFF2-40B4-BE49-F238E27FC236}">
                    <a16:creationId xmlns:a16="http://schemas.microsoft.com/office/drawing/2014/main" id="{0EA2E951-79D4-4FDB-9B7C-6D3FD138B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46599" y="2745468"/>
                <a:ext cx="914399" cy="91440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AC60FE1-404A-40B6-A3BB-018C9E891295}"/>
                  </a:ext>
                </a:extLst>
              </p:cNvPr>
              <p:cNvSpPr txBox="1"/>
              <p:nvPr/>
            </p:nvSpPr>
            <p:spPr>
              <a:xfrm>
                <a:off x="5149442" y="3679570"/>
                <a:ext cx="20713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25:66:43:B5:92:01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30BB54-2EBD-4A01-B5E9-0470C5E4A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736" y="3823302"/>
            <a:ext cx="1586589" cy="840509"/>
            <a:chOff x="6128729" y="2820120"/>
            <a:chExt cx="2606805" cy="12900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4BA3EE-E882-4067-A709-CA037655CE98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6C60763-43C4-4771-981D-1B778C165B07}"/>
                </a:ext>
              </a:extLst>
            </p:cNvPr>
            <p:cNvGrpSpPr/>
            <p:nvPr/>
          </p:nvGrpSpPr>
          <p:grpSpPr>
            <a:xfrm>
              <a:off x="6374056" y="2849026"/>
              <a:ext cx="2041701" cy="1215930"/>
              <a:chOff x="6315584" y="2820120"/>
              <a:chExt cx="2092973" cy="1245246"/>
            </a:xfrm>
          </p:grpSpPr>
          <p:pic>
            <p:nvPicPr>
              <p:cNvPr id="56" name="Graphic 55" descr="Computer with solid fill">
                <a:extLst>
                  <a:ext uri="{FF2B5EF4-FFF2-40B4-BE49-F238E27FC236}">
                    <a16:creationId xmlns:a16="http://schemas.microsoft.com/office/drawing/2014/main" id="{8945FA1F-826A-4E54-83FD-84EFE257D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92160F-2F19-4769-A5E3-C76255FB6C50}"/>
                  </a:ext>
                </a:extLst>
              </p:cNvPr>
              <p:cNvSpPr txBox="1"/>
              <p:nvPr/>
            </p:nvSpPr>
            <p:spPr>
              <a:xfrm>
                <a:off x="6315584" y="3678340"/>
                <a:ext cx="2092973" cy="38702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AE:90:01:02:FA:12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17FBE8-A6FD-43D2-81BE-319C46ED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964" y="5266059"/>
            <a:ext cx="1586589" cy="840509"/>
            <a:chOff x="6128729" y="2820120"/>
            <a:chExt cx="2606805" cy="129006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8C5823D-A896-44EA-8FCC-68A2E8AB6D17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31AF686-A3FC-46CC-951E-B82512AA3E3A}"/>
                </a:ext>
              </a:extLst>
            </p:cNvPr>
            <p:cNvGrpSpPr/>
            <p:nvPr/>
          </p:nvGrpSpPr>
          <p:grpSpPr>
            <a:xfrm>
              <a:off x="6373681" y="2849027"/>
              <a:ext cx="2025899" cy="1216320"/>
              <a:chOff x="6315193" y="2820120"/>
              <a:chExt cx="2076772" cy="1245645"/>
            </a:xfrm>
          </p:grpSpPr>
          <p:pic>
            <p:nvPicPr>
              <p:cNvPr id="61" name="Graphic 60" descr="Computer with solid fill">
                <a:extLst>
                  <a:ext uri="{FF2B5EF4-FFF2-40B4-BE49-F238E27FC236}">
                    <a16:creationId xmlns:a16="http://schemas.microsoft.com/office/drawing/2014/main" id="{0FFFF294-9517-44AA-ACB6-40BD4B0C4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8CCE92-C018-4CC2-8651-7A3BD3087849}"/>
                  </a:ext>
                </a:extLst>
              </p:cNvPr>
              <p:cNvSpPr txBox="1"/>
              <p:nvPr/>
            </p:nvSpPr>
            <p:spPr>
              <a:xfrm>
                <a:off x="6315193" y="3678739"/>
                <a:ext cx="20767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44:92:01:88:FA:02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E80196-53F3-4581-A08A-1CCF768C5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50" y="5266058"/>
            <a:ext cx="1586589" cy="840509"/>
            <a:chOff x="6128729" y="2820120"/>
            <a:chExt cx="2606805" cy="129006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E80182-B041-47D7-A25E-F57B07110D3E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11B2A43-5B96-49C0-AA29-003497AA45C4}"/>
                </a:ext>
              </a:extLst>
            </p:cNvPr>
            <p:cNvGrpSpPr/>
            <p:nvPr/>
          </p:nvGrpSpPr>
          <p:grpSpPr>
            <a:xfrm>
              <a:off x="6373124" y="2849028"/>
              <a:ext cx="2054870" cy="1216710"/>
              <a:chOff x="6314622" y="2820120"/>
              <a:chExt cx="2106471" cy="1246044"/>
            </a:xfrm>
          </p:grpSpPr>
          <p:pic>
            <p:nvPicPr>
              <p:cNvPr id="66" name="Graphic 65" descr="Computer with solid fill">
                <a:extLst>
                  <a:ext uri="{FF2B5EF4-FFF2-40B4-BE49-F238E27FC236}">
                    <a16:creationId xmlns:a16="http://schemas.microsoft.com/office/drawing/2014/main" id="{C062C966-28C1-472B-AF82-7D662F660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3B1586-3566-4BAC-B2A1-409A7FC4685E}"/>
                  </a:ext>
                </a:extLst>
              </p:cNvPr>
              <p:cNvSpPr txBox="1"/>
              <p:nvPr/>
            </p:nvSpPr>
            <p:spPr>
              <a:xfrm>
                <a:off x="6314622" y="3679138"/>
                <a:ext cx="2106471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30:9C:23:9D:7B:19</a:t>
                </a:r>
              </a:p>
            </p:txBody>
          </p:sp>
        </p:grp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0043BF-E706-48C3-8F14-373DD0D27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363325" y="4243557"/>
            <a:ext cx="716463" cy="1411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5B7031-5BF2-4371-A8EC-4CF990CF5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2363553" y="5686314"/>
            <a:ext cx="714637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1881334-3796-44EE-9E6E-292A9D2A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4119158" y="5686313"/>
            <a:ext cx="1689892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55">
            <a:extLst>
              <a:ext uri="{FF2B5EF4-FFF2-40B4-BE49-F238E27FC236}">
                <a16:creationId xmlns:a16="http://schemas.microsoft.com/office/drawing/2014/main" id="{49AA6817-7C9E-4764-90E5-64A0BB07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61408"/>
              </p:ext>
            </p:extLst>
          </p:nvPr>
        </p:nvGraphicFramePr>
        <p:xfrm>
          <a:off x="7454989" y="3314304"/>
          <a:ext cx="1913093" cy="27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81">
                  <a:extLst>
                    <a:ext uri="{9D8B030D-6E8A-4147-A177-3AD203B41FA5}">
                      <a16:colId xmlns:a16="http://schemas.microsoft.com/office/drawing/2014/main" val="866341291"/>
                    </a:ext>
                  </a:extLst>
                </a:gridCol>
                <a:gridCol w="1466212">
                  <a:extLst>
                    <a:ext uri="{9D8B030D-6E8A-4147-A177-3AD203B41FA5}">
                      <a16:colId xmlns:a16="http://schemas.microsoft.com/office/drawing/2014/main" val="28673382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000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78990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AE:90:01:02:FA:12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1182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44:92:01:88:FA:02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0313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65760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8810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1490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8136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5139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96682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25:66:43:B5:92:01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2132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30:9C:23:9D:7B:19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939244"/>
                  </a:ext>
                </a:extLst>
              </a:tr>
            </a:tbl>
          </a:graphicData>
        </a:graphic>
      </p:graphicFrame>
      <p:sp>
        <p:nvSpPr>
          <p:cNvPr id="74" name="Arrow: Right 73">
            <a:extLst>
              <a:ext uri="{FF2B5EF4-FFF2-40B4-BE49-F238E27FC236}">
                <a16:creationId xmlns:a16="http://schemas.microsoft.com/office/drawing/2014/main" id="{1F221B78-1FA7-456B-9A82-55B7E9591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59781">
            <a:off x="1786201" y="4562060"/>
            <a:ext cx="1739213" cy="690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Src</a:t>
            </a:r>
            <a:r>
              <a:rPr lang="en-US" sz="1000" dirty="0"/>
              <a:t>: AE:90:01:02:FA:12</a:t>
            </a:r>
          </a:p>
          <a:p>
            <a:pPr algn="ctr"/>
            <a:r>
              <a:rPr lang="en-US" sz="1000" dirty="0" err="1"/>
              <a:t>Dst</a:t>
            </a:r>
            <a:r>
              <a:rPr lang="en-US" sz="1000" dirty="0"/>
              <a:t>: 25:66:43:B5:92:01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95CDB8-95A4-4F69-B3E9-EF73DB27F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4119158" y="4425168"/>
            <a:ext cx="1627055" cy="1224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AEC931CA-C77E-4E0C-B2B9-D47B24F2C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342035">
            <a:off x="4070746" y="4680872"/>
            <a:ext cx="1739213" cy="690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Src</a:t>
            </a:r>
            <a:r>
              <a:rPr lang="en-US" sz="1000" dirty="0"/>
              <a:t>: AE:90:01:02:FA:12</a:t>
            </a:r>
          </a:p>
          <a:p>
            <a:pPr algn="ctr"/>
            <a:r>
              <a:rPr lang="en-US" sz="1000" dirty="0" err="1"/>
              <a:t>Dst</a:t>
            </a:r>
            <a:r>
              <a:rPr lang="en-US" sz="1000" dirty="0"/>
              <a:t>: 25:66:43:B5:92:01</a:t>
            </a:r>
          </a:p>
        </p:txBody>
      </p:sp>
    </p:spTree>
    <p:extLst>
      <p:ext uri="{BB962C8B-B14F-4D97-AF65-F5344CB8AC3E}">
        <p14:creationId xmlns:p14="http://schemas.microsoft.com/office/powerpoint/2010/main" val="426714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6E7E-33C1-4DAB-811B-DDDA4B9E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B39A-352B-44ED-B1D2-6BC11994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purpose of packet capture software such as Wireshark.</a:t>
            </a:r>
          </a:p>
          <a:p>
            <a:r>
              <a:rPr lang="en-US" dirty="0"/>
              <a:t>Use Wireshark to capture network data.</a:t>
            </a:r>
          </a:p>
          <a:p>
            <a:r>
              <a:rPr lang="en-US" dirty="0"/>
              <a:t>Explain the different ways Wireshark can present and format captured data.</a:t>
            </a:r>
          </a:p>
          <a:p>
            <a:r>
              <a:rPr lang="en-US" dirty="0"/>
              <a:t>Control the display and capture of network data using filters.</a:t>
            </a:r>
          </a:p>
          <a:p>
            <a:r>
              <a:rPr lang="en-US" dirty="0"/>
              <a:t>Discuss various ways networks and network devices can be manipulated to allow the capture of network traffic.</a:t>
            </a:r>
          </a:p>
        </p:txBody>
      </p:sp>
    </p:spTree>
    <p:extLst>
      <p:ext uri="{BB962C8B-B14F-4D97-AF65-F5344CB8AC3E}">
        <p14:creationId xmlns:p14="http://schemas.microsoft.com/office/powerpoint/2010/main" val="108803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777-60CE-4460-8255-B98F002E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04E0-6D82-4B58-9669-1D476DCC7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to resolve this, the following method is often used by network administrators to legally monitor network traffic</a:t>
            </a:r>
          </a:p>
          <a:p>
            <a:pPr lvl="1"/>
            <a:r>
              <a:rPr lang="en-US" dirty="0"/>
              <a:t>Many network switches provide a feature that can be configured to mirror traffic from one another monitor port</a:t>
            </a:r>
          </a:p>
          <a:p>
            <a:pPr lvl="2"/>
            <a:r>
              <a:rPr lang="en-US" dirty="0"/>
              <a:t>Often called port spanning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4058407-53D0-B2A2-F672-5497201C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0" y="3750501"/>
            <a:ext cx="3068782" cy="306878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B1DC140-2925-19DE-4D31-1CFFE664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6213" y="3930825"/>
            <a:ext cx="1586589" cy="914597"/>
            <a:chOff x="4938200" y="2776134"/>
            <a:chExt cx="2606805" cy="14037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968EFAE-FF67-FCE2-F7A5-A0C33634FC63}"/>
                </a:ext>
              </a:extLst>
            </p:cNvPr>
            <p:cNvSpPr/>
            <p:nvPr/>
          </p:nvSpPr>
          <p:spPr>
            <a:xfrm>
              <a:off x="4938200" y="288985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1A5C64-EB16-7D53-EBC3-FA08B3F07502}"/>
                </a:ext>
              </a:extLst>
            </p:cNvPr>
            <p:cNvGrpSpPr/>
            <p:nvPr/>
          </p:nvGrpSpPr>
          <p:grpSpPr>
            <a:xfrm>
              <a:off x="5236487" y="2776134"/>
              <a:ext cx="2020631" cy="1290027"/>
              <a:chOff x="5149442" y="2745468"/>
              <a:chExt cx="2071372" cy="1321128"/>
            </a:xfrm>
          </p:grpSpPr>
          <p:pic>
            <p:nvPicPr>
              <p:cNvPr id="35" name="Graphic 34" descr="Computer with solid fill">
                <a:extLst>
                  <a:ext uri="{FF2B5EF4-FFF2-40B4-BE49-F238E27FC236}">
                    <a16:creationId xmlns:a16="http://schemas.microsoft.com/office/drawing/2014/main" id="{A1F529FB-33F5-FB2C-D686-1F11FEABA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46599" y="2745468"/>
                <a:ext cx="914399" cy="91440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9DD5CB-B2C1-4A6A-927F-BCFC266912ED}"/>
                  </a:ext>
                </a:extLst>
              </p:cNvPr>
              <p:cNvSpPr txBox="1"/>
              <p:nvPr/>
            </p:nvSpPr>
            <p:spPr>
              <a:xfrm>
                <a:off x="5149442" y="3679570"/>
                <a:ext cx="20713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25:66:43:B5:92:01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2C3F14-43E9-DE88-051C-08CA7858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736" y="3823302"/>
            <a:ext cx="1586589" cy="840509"/>
            <a:chOff x="6128729" y="2820120"/>
            <a:chExt cx="2606805" cy="129006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E79E9F-4B37-B532-B3E5-A992279766D9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42EF39-523A-2247-0286-F3CF279457B5}"/>
                </a:ext>
              </a:extLst>
            </p:cNvPr>
            <p:cNvGrpSpPr/>
            <p:nvPr/>
          </p:nvGrpSpPr>
          <p:grpSpPr>
            <a:xfrm>
              <a:off x="6374056" y="2849026"/>
              <a:ext cx="2041701" cy="1215930"/>
              <a:chOff x="6315584" y="2820120"/>
              <a:chExt cx="2092973" cy="1245246"/>
            </a:xfrm>
          </p:grpSpPr>
          <p:pic>
            <p:nvPicPr>
              <p:cNvPr id="40" name="Graphic 39" descr="Computer with solid fill">
                <a:extLst>
                  <a:ext uri="{FF2B5EF4-FFF2-40B4-BE49-F238E27FC236}">
                    <a16:creationId xmlns:a16="http://schemas.microsoft.com/office/drawing/2014/main" id="{8C0BDF92-DA15-1767-221C-7F3431952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F1C905D-2B66-8F55-E2F6-3A8421C46D05}"/>
                  </a:ext>
                </a:extLst>
              </p:cNvPr>
              <p:cNvSpPr txBox="1"/>
              <p:nvPr/>
            </p:nvSpPr>
            <p:spPr>
              <a:xfrm>
                <a:off x="6315584" y="3678340"/>
                <a:ext cx="2092973" cy="38702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AE:90:01:02:FA:12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7EFD7B-F026-E568-BB96-13C029B07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964" y="5266059"/>
            <a:ext cx="1586589" cy="840509"/>
            <a:chOff x="6128729" y="2820120"/>
            <a:chExt cx="2606805" cy="129006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3927A79-4E86-3892-92DA-94FD55727B25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498780-0CDC-1861-30AF-1307D59CC511}"/>
                </a:ext>
              </a:extLst>
            </p:cNvPr>
            <p:cNvGrpSpPr/>
            <p:nvPr/>
          </p:nvGrpSpPr>
          <p:grpSpPr>
            <a:xfrm>
              <a:off x="6373681" y="2849027"/>
              <a:ext cx="2025899" cy="1216320"/>
              <a:chOff x="6315193" y="2820120"/>
              <a:chExt cx="2076772" cy="1245645"/>
            </a:xfrm>
          </p:grpSpPr>
          <p:pic>
            <p:nvPicPr>
              <p:cNvPr id="45" name="Graphic 44" descr="Computer with solid fill">
                <a:extLst>
                  <a:ext uri="{FF2B5EF4-FFF2-40B4-BE49-F238E27FC236}">
                    <a16:creationId xmlns:a16="http://schemas.microsoft.com/office/drawing/2014/main" id="{F2EB62EC-1B47-CB39-F022-D655E15D5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3FC70A-8F3B-B381-EC3D-9DF23399FA73}"/>
                  </a:ext>
                </a:extLst>
              </p:cNvPr>
              <p:cNvSpPr txBox="1"/>
              <p:nvPr/>
            </p:nvSpPr>
            <p:spPr>
              <a:xfrm>
                <a:off x="6315193" y="3678739"/>
                <a:ext cx="20767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44:92:01:88:FA:02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76AB2C-ACEF-0913-06B0-D22CA56FC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50" y="5266058"/>
            <a:ext cx="1586589" cy="840509"/>
            <a:chOff x="6128729" y="2820120"/>
            <a:chExt cx="2606805" cy="129006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7514F4-7CE7-C809-BD16-B0E7F183CEC1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843A8A5-EF3F-0312-BC8A-8D8AC7FCA7A1}"/>
                </a:ext>
              </a:extLst>
            </p:cNvPr>
            <p:cNvGrpSpPr/>
            <p:nvPr/>
          </p:nvGrpSpPr>
          <p:grpSpPr>
            <a:xfrm>
              <a:off x="6373124" y="2849028"/>
              <a:ext cx="2054870" cy="1216710"/>
              <a:chOff x="6314622" y="2820120"/>
              <a:chExt cx="2106471" cy="1246044"/>
            </a:xfrm>
          </p:grpSpPr>
          <p:pic>
            <p:nvPicPr>
              <p:cNvPr id="50" name="Graphic 49" descr="Computer with solid fill">
                <a:extLst>
                  <a:ext uri="{FF2B5EF4-FFF2-40B4-BE49-F238E27FC236}">
                    <a16:creationId xmlns:a16="http://schemas.microsoft.com/office/drawing/2014/main" id="{85D7E638-A257-BF2B-D93F-A87A6398C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733FCB9-0196-4AFD-6DAE-1A8322F931FB}"/>
                  </a:ext>
                </a:extLst>
              </p:cNvPr>
              <p:cNvSpPr txBox="1"/>
              <p:nvPr/>
            </p:nvSpPr>
            <p:spPr>
              <a:xfrm>
                <a:off x="6314622" y="3679138"/>
                <a:ext cx="2106471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30:9C:23:9D:7B:19</a:t>
                </a:r>
              </a:p>
            </p:txBody>
          </p:sp>
        </p:grp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B65D3BF-D4D2-B7ED-E5C4-709407B2A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363325" y="4243557"/>
            <a:ext cx="716463" cy="1411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7729DE-D047-16FD-04AA-90B57A336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2363553" y="5686314"/>
            <a:ext cx="714637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5F7B63-510C-3B48-F0B8-AB99BF5F9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4119158" y="5686313"/>
            <a:ext cx="1689892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1A00EF9A-4608-3065-3EA8-4040E49F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14562">
            <a:off x="1820444" y="4771760"/>
            <a:ext cx="1739213" cy="27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Source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761397-4523-F476-CED5-51A43A440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119158" y="4425168"/>
            <a:ext cx="1627055" cy="1224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21207B74-5DD5-DDA7-C459-6DF3342B9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342035">
            <a:off x="3854370" y="4883322"/>
            <a:ext cx="2105936" cy="32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Destination</a:t>
            </a: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3ECBA840-4DE4-0863-CE75-8CD61D48C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187626">
            <a:off x="4115516" y="5524180"/>
            <a:ext cx="1704805" cy="55736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SPAN port gets</a:t>
            </a:r>
          </a:p>
          <a:p>
            <a:pPr algn="ctr"/>
            <a:r>
              <a:rPr lang="en-US" sz="1000" dirty="0"/>
              <a:t>copy of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0F835-5321-C41F-6149-4EE227AD4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363" y="3925101"/>
            <a:ext cx="2457676" cy="498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695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1EFC-34B0-17BC-3FF6-06B74DFD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F7EE-2425-60AB-DF42-0D771356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to resolve this, following is another method often used by network administrators to legally monitor network traffic</a:t>
            </a:r>
          </a:p>
          <a:p>
            <a:pPr lvl="1"/>
            <a:r>
              <a:rPr lang="en-US" dirty="0"/>
              <a:t>Devices called network taps can be purchased and inserted into network where the tap will copy all traffic received onto a monitor port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A10A5-292C-4668-95FC-FCCA7B36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85" y="3482856"/>
            <a:ext cx="5401429" cy="1695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A24B2-F22A-4113-261C-6342FCDE0941}"/>
              </a:ext>
            </a:extLst>
          </p:cNvPr>
          <p:cNvSpPr txBox="1"/>
          <p:nvPr/>
        </p:nvSpPr>
        <p:spPr>
          <a:xfrm>
            <a:off x="3523187" y="5189775"/>
            <a:ext cx="2904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https://dgonzalez.net/papers/roc/node4.html</a:t>
            </a:r>
          </a:p>
        </p:txBody>
      </p:sp>
    </p:spTree>
    <p:extLst>
      <p:ext uri="{BB962C8B-B14F-4D97-AF65-F5344CB8AC3E}">
        <p14:creationId xmlns:p14="http://schemas.microsoft.com/office/powerpoint/2010/main" val="356134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043A-7BF2-4A4A-954D-D638A4BF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6050-87F4-4267-B0A4-E02068A0F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to resolve this, the following is a method used by hackers to illegally monitor network traffic</a:t>
            </a:r>
          </a:p>
          <a:p>
            <a:pPr lvl="1"/>
            <a:r>
              <a:rPr lang="en-US" dirty="0"/>
              <a:t>Some switches MAC tables can be overloaded which will cause the switch to forward traffic out on all ports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6738EE0-A427-80F7-D71E-94D6CE513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0" y="3750501"/>
            <a:ext cx="3068782" cy="30687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7B6CF5E-B7CC-6BCA-AC3D-3EF90390E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6213" y="3930825"/>
            <a:ext cx="1586589" cy="914597"/>
            <a:chOff x="4938200" y="2776134"/>
            <a:chExt cx="2606805" cy="14037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76CBCE-1741-BC16-4F07-F94331EC88DB}"/>
                </a:ext>
              </a:extLst>
            </p:cNvPr>
            <p:cNvSpPr/>
            <p:nvPr/>
          </p:nvSpPr>
          <p:spPr>
            <a:xfrm>
              <a:off x="4938200" y="288985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80FE1D-0036-919D-C3A6-D4AEDCFEDF6B}"/>
                </a:ext>
              </a:extLst>
            </p:cNvPr>
            <p:cNvGrpSpPr/>
            <p:nvPr/>
          </p:nvGrpSpPr>
          <p:grpSpPr>
            <a:xfrm>
              <a:off x="5236487" y="2776134"/>
              <a:ext cx="2020631" cy="1290027"/>
              <a:chOff x="5149442" y="2745468"/>
              <a:chExt cx="2071372" cy="1321128"/>
            </a:xfrm>
          </p:grpSpPr>
          <p:pic>
            <p:nvPicPr>
              <p:cNvPr id="36" name="Graphic 35" descr="Computer with solid fill">
                <a:extLst>
                  <a:ext uri="{FF2B5EF4-FFF2-40B4-BE49-F238E27FC236}">
                    <a16:creationId xmlns:a16="http://schemas.microsoft.com/office/drawing/2014/main" id="{2E91C9A6-4D10-D9DB-0E51-D2571ED41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46599" y="2745468"/>
                <a:ext cx="914399" cy="91440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58CA06-851B-A1CB-4425-4E03FD951EF2}"/>
                  </a:ext>
                </a:extLst>
              </p:cNvPr>
              <p:cNvSpPr txBox="1"/>
              <p:nvPr/>
            </p:nvSpPr>
            <p:spPr>
              <a:xfrm>
                <a:off x="5149442" y="3679570"/>
                <a:ext cx="20713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25:66:43:B5:92:01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1B4383-F214-68BF-342D-C6F4D6D71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736" y="3823302"/>
            <a:ext cx="1586589" cy="840509"/>
            <a:chOff x="6128729" y="2820120"/>
            <a:chExt cx="2606805" cy="129006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B70FA16-09AA-DACD-C390-2A809FC1AEAA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FDF04D-C910-92AE-A5AD-A44EF6646E3B}"/>
                </a:ext>
              </a:extLst>
            </p:cNvPr>
            <p:cNvGrpSpPr/>
            <p:nvPr/>
          </p:nvGrpSpPr>
          <p:grpSpPr>
            <a:xfrm>
              <a:off x="6374056" y="2849026"/>
              <a:ext cx="2041701" cy="1215930"/>
              <a:chOff x="6315584" y="2820120"/>
              <a:chExt cx="2092973" cy="1245246"/>
            </a:xfrm>
          </p:grpSpPr>
          <p:pic>
            <p:nvPicPr>
              <p:cNvPr id="41" name="Graphic 40" descr="Computer with solid fill">
                <a:extLst>
                  <a:ext uri="{FF2B5EF4-FFF2-40B4-BE49-F238E27FC236}">
                    <a16:creationId xmlns:a16="http://schemas.microsoft.com/office/drawing/2014/main" id="{94A7C50F-4449-8F1C-D0A3-2C3312DD0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0B21D3-ED45-A513-0EB4-9B777A45FDF1}"/>
                  </a:ext>
                </a:extLst>
              </p:cNvPr>
              <p:cNvSpPr txBox="1"/>
              <p:nvPr/>
            </p:nvSpPr>
            <p:spPr>
              <a:xfrm>
                <a:off x="6315584" y="3678340"/>
                <a:ext cx="2092973" cy="38702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AE:90:01:02:FA:12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229D33-7CDA-F721-15DE-57D456929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50" y="5266058"/>
            <a:ext cx="1586589" cy="840509"/>
            <a:chOff x="6128729" y="2820120"/>
            <a:chExt cx="2606805" cy="129006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0B46BA7-7E67-3D09-AFEE-FA7A1BD304C4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EBAA4D-81AC-44F3-ECE9-4E73797D9C33}"/>
                </a:ext>
              </a:extLst>
            </p:cNvPr>
            <p:cNvGrpSpPr/>
            <p:nvPr/>
          </p:nvGrpSpPr>
          <p:grpSpPr>
            <a:xfrm>
              <a:off x="6373124" y="2849028"/>
              <a:ext cx="2054870" cy="1216710"/>
              <a:chOff x="6314622" y="2820120"/>
              <a:chExt cx="2106471" cy="1246044"/>
            </a:xfrm>
          </p:grpSpPr>
          <p:pic>
            <p:nvPicPr>
              <p:cNvPr id="51" name="Graphic 50" descr="Computer with solid fill">
                <a:extLst>
                  <a:ext uri="{FF2B5EF4-FFF2-40B4-BE49-F238E27FC236}">
                    <a16:creationId xmlns:a16="http://schemas.microsoft.com/office/drawing/2014/main" id="{57710972-8660-5AA8-C839-147371E51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DA619D-ADBB-7749-3CBA-15E12457041D}"/>
                  </a:ext>
                </a:extLst>
              </p:cNvPr>
              <p:cNvSpPr txBox="1"/>
              <p:nvPr/>
            </p:nvSpPr>
            <p:spPr>
              <a:xfrm>
                <a:off x="6314622" y="3679138"/>
                <a:ext cx="2106471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30:9C:23:9D:7B:19</a:t>
                </a:r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D2DECC5-62FC-9B57-0870-FA978B1F0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363325" y="4243557"/>
            <a:ext cx="716463" cy="1411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D90562-BF19-ECAD-E94F-6F4D9BBA1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4119158" y="5686313"/>
            <a:ext cx="1689892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7FDA288A-AD05-05D8-B8E6-C91343DD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43308"/>
              </p:ext>
            </p:extLst>
          </p:nvPr>
        </p:nvGraphicFramePr>
        <p:xfrm>
          <a:off x="7454989" y="3314304"/>
          <a:ext cx="1913093" cy="27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81">
                  <a:extLst>
                    <a:ext uri="{9D8B030D-6E8A-4147-A177-3AD203B41FA5}">
                      <a16:colId xmlns:a16="http://schemas.microsoft.com/office/drawing/2014/main" val="866341291"/>
                    </a:ext>
                  </a:extLst>
                </a:gridCol>
                <a:gridCol w="1466212">
                  <a:extLst>
                    <a:ext uri="{9D8B030D-6E8A-4147-A177-3AD203B41FA5}">
                      <a16:colId xmlns:a16="http://schemas.microsoft.com/office/drawing/2014/main" val="28673382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000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78990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1182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0313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65760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8810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1490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8136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5139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96682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2132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??? (Out of memory)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939244"/>
                  </a:ext>
                </a:extLst>
              </a:tr>
            </a:tbl>
          </a:graphicData>
        </a:graphic>
      </p:graphicFrame>
      <p:sp>
        <p:nvSpPr>
          <p:cNvPr id="56" name="Arrow: Right 55">
            <a:extLst>
              <a:ext uri="{FF2B5EF4-FFF2-40B4-BE49-F238E27FC236}">
                <a16:creationId xmlns:a16="http://schemas.microsoft.com/office/drawing/2014/main" id="{0BAC6327-6198-DC22-0BE3-ADD6C528C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637546">
            <a:off x="1807007" y="4730356"/>
            <a:ext cx="1739213" cy="310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Source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A76FA2A-7EA9-4B19-15A6-01B278EE4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119158" y="4425168"/>
            <a:ext cx="1627055" cy="1224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781C635A-ECA0-10C9-A210-F731AB297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342035">
            <a:off x="3899188" y="4905899"/>
            <a:ext cx="2051515" cy="265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All ports get data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22F4795A-C5B0-4306-9B72-49405A81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54190">
            <a:off x="4088696" y="5643753"/>
            <a:ext cx="1711101" cy="265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All ports get data</a:t>
            </a:r>
          </a:p>
        </p:txBody>
      </p:sp>
    </p:spTree>
    <p:extLst>
      <p:ext uri="{BB962C8B-B14F-4D97-AF65-F5344CB8AC3E}">
        <p14:creationId xmlns:p14="http://schemas.microsoft.com/office/powerpoint/2010/main" val="358284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5E14-58AA-E7B3-5693-F583007E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1DEB-CD74-5EB4-65FA-6D489E92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to resolve this, the following method is another used by hackers to illegally monitor network traffic</a:t>
            </a:r>
          </a:p>
          <a:p>
            <a:pPr lvl="1"/>
            <a:r>
              <a:rPr lang="en-US" dirty="0"/>
              <a:t>A technique known as ARP spoofing can fool the switch into thinking a port contains an address it does not </a:t>
            </a:r>
          </a:p>
          <a:p>
            <a:endParaRPr lang="en-US" dirty="0"/>
          </a:p>
        </p:txBody>
      </p:sp>
      <p:pic>
        <p:nvPicPr>
          <p:cNvPr id="5" name="Picture 4" descr="A diagram of different types of network&#10;&#10;Description automatically generated">
            <a:extLst>
              <a:ext uri="{FF2B5EF4-FFF2-40B4-BE49-F238E27FC236}">
                <a16:creationId xmlns:a16="http://schemas.microsoft.com/office/drawing/2014/main" id="{5E783F67-19B9-C178-EC8D-D10BD381C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50000" r="2109" b="4216"/>
          <a:stretch/>
        </p:blipFill>
        <p:spPr>
          <a:xfrm>
            <a:off x="2165894" y="3368488"/>
            <a:ext cx="5619548" cy="2205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B02022-5B00-6F14-0968-E3574DB4A6A4}"/>
              </a:ext>
            </a:extLst>
          </p:cNvPr>
          <p:cNvSpPr txBox="1"/>
          <p:nvPr/>
        </p:nvSpPr>
        <p:spPr>
          <a:xfrm>
            <a:off x="2680007" y="5610412"/>
            <a:ext cx="4591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https://en.wikipedia.org/wiki/ARP_spoofing#/media/File:ARP_Spoofing.svg</a:t>
            </a:r>
          </a:p>
        </p:txBody>
      </p:sp>
    </p:spTree>
    <p:extLst>
      <p:ext uri="{BB962C8B-B14F-4D97-AF65-F5344CB8AC3E}">
        <p14:creationId xmlns:p14="http://schemas.microsoft.com/office/powerpoint/2010/main" val="1838808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94AE-9B13-CD7C-899D-532596D2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A8E7-A93B-834C-B5A6-51EA2053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information go to </a:t>
            </a:r>
            <a:r>
              <a:rPr lang="en-US" dirty="0">
                <a:hlinkClick r:id="rId2"/>
              </a:rPr>
              <a:t>https://www.nl.northweststate.edu/camo</a:t>
            </a:r>
            <a:r>
              <a:rPr lang="en-US" dirty="0"/>
              <a:t> or contact:</a:t>
            </a:r>
          </a:p>
          <a:p>
            <a:pPr lvl="1"/>
            <a:r>
              <a:rPr lang="en-US" sz="1600" dirty="0"/>
              <a:t>Tony Hills – </a:t>
            </a:r>
            <a:r>
              <a:rPr lang="en-US" sz="1600" dirty="0">
                <a:hlinkClick r:id="rId3"/>
              </a:rPr>
              <a:t>thills@northweststate.edu</a:t>
            </a:r>
            <a:r>
              <a:rPr lang="en-US" sz="1600" dirty="0"/>
              <a:t> – 419-267-1354</a:t>
            </a:r>
          </a:p>
          <a:p>
            <a:pPr lvl="1"/>
            <a:r>
              <a:rPr lang="en-US" sz="1600" dirty="0"/>
              <a:t>Mike Kwiatkowski – </a:t>
            </a:r>
            <a:r>
              <a:rPr lang="en-US" sz="1600" dirty="0">
                <a:hlinkClick r:id="rId4"/>
              </a:rPr>
              <a:t>mkwiatkowski@northweststate.edu</a:t>
            </a:r>
            <a:r>
              <a:rPr lang="en-US" sz="1600" dirty="0"/>
              <a:t> – 419-267-1231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7F330-2D96-6472-ABC4-69D3AD40F761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83277D5D-F959-68E9-950E-830A9DF21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  <p:pic>
        <p:nvPicPr>
          <p:cNvPr id="6" name="Picture 5" descr="A black and white sign with a person in a circle&#10;&#10;Description automatically generated">
            <a:extLst>
              <a:ext uri="{FF2B5EF4-FFF2-40B4-BE49-F238E27FC236}">
                <a16:creationId xmlns:a16="http://schemas.microsoft.com/office/drawing/2014/main" id="{145683A7-1A66-6ED5-B715-B1CA3A79CF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0" y="474138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295C-856F-4952-8C4E-4DFA657F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EBD39-10BF-40E4-8CE7-D26743C2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Wireshark?</a:t>
            </a:r>
          </a:p>
          <a:p>
            <a:pPr lvl="1"/>
            <a:r>
              <a:rPr lang="en-US" dirty="0"/>
              <a:t>Wireshark is software that allows us to view all data being transmitted on a network</a:t>
            </a:r>
          </a:p>
          <a:p>
            <a:pPr lvl="1"/>
            <a:r>
              <a:rPr lang="en-US" dirty="0"/>
              <a:t>Wireshark allows us to view fully decoded data or view data in its raw (binary) format</a:t>
            </a:r>
          </a:p>
          <a:p>
            <a:pPr lvl="1"/>
            <a:r>
              <a:rPr lang="en-US" dirty="0"/>
              <a:t>Wireshark is free, open-source software</a:t>
            </a:r>
          </a:p>
          <a:p>
            <a:pPr lvl="1"/>
            <a:r>
              <a:rPr lang="en-US" dirty="0"/>
              <a:t>Wireshark is available for multiple platforms (Linux, MAC, Windows)</a:t>
            </a:r>
          </a:p>
          <a:p>
            <a:pPr lvl="2"/>
            <a:r>
              <a:rPr lang="en-US" dirty="0">
                <a:hlinkClick r:id="rId2"/>
              </a:rPr>
              <a:t>https://www.wireshark.org</a:t>
            </a:r>
            <a:endParaRPr lang="en-US" dirty="0"/>
          </a:p>
        </p:txBody>
      </p:sp>
      <p:pic>
        <p:nvPicPr>
          <p:cNvPr id="6" name="Picture 5" descr="Wireshark logo">
            <a:extLst>
              <a:ext uri="{FF2B5EF4-FFF2-40B4-BE49-F238E27FC236}">
                <a16:creationId xmlns:a16="http://schemas.microsoft.com/office/drawing/2014/main" id="{196081CE-E616-43B0-8CD7-DF3D0663B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993612"/>
            <a:ext cx="3790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7048-138F-4D2A-8F83-479C30C4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Simple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D4B2-6779-44F4-9D19-901BD851C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</a:t>
            </a:r>
          </a:p>
          <a:p>
            <a:r>
              <a:rPr lang="en-US" dirty="0"/>
              <a:t>Needs to be run as the super-user or permissions need to be configured to allow regular user access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capture showing Wireshark being started with sudo command.">
            <a:extLst>
              <a:ext uri="{FF2B5EF4-FFF2-40B4-BE49-F238E27FC236}">
                <a16:creationId xmlns:a16="http://schemas.microsoft.com/office/drawing/2014/main" id="{B2FC44FC-AA12-48BD-A288-80B7E482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69" y="4100975"/>
            <a:ext cx="6077798" cy="130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50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2658-00C5-43EF-92C9-8C53A3B5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Simple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3921-599D-402F-B5E7-32FC70155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interface to be used to capture the data</a:t>
            </a:r>
          </a:p>
          <a:p>
            <a:endParaRPr lang="en-US" dirty="0"/>
          </a:p>
        </p:txBody>
      </p:sp>
      <p:pic>
        <p:nvPicPr>
          <p:cNvPr id="5" name="Picture 4" descr="Screen capture showing Wireshark interface selection screen.">
            <a:extLst>
              <a:ext uri="{FF2B5EF4-FFF2-40B4-BE49-F238E27FC236}">
                <a16:creationId xmlns:a16="http://schemas.microsoft.com/office/drawing/2014/main" id="{171BA61F-FBDD-4CB6-9672-7A1166FE3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9" y="3104654"/>
            <a:ext cx="8357118" cy="199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7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838B-DECD-464C-86A3-E0B3B957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Simple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F60E-6F9F-4D4B-ABCA-4AE38E4AF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Start button to begin capture</a:t>
            </a:r>
          </a:p>
          <a:p>
            <a:r>
              <a:rPr lang="en-US" dirty="0"/>
              <a:t>Click the Stop button to end capture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3AC0E-9AF3-4192-A693-2492D30D7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53" y="2160589"/>
            <a:ext cx="3172268" cy="301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F2BCB-B853-4F2B-8FD1-34E4B1966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38" y="3218902"/>
            <a:ext cx="2724530" cy="228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86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492A-4C07-49C6-9188-D31EC8F8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7BCA-B055-454F-B8E8-0ACD3E71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viewing a packet capture, the Wireshark screen is divided into three sections</a:t>
            </a:r>
          </a:p>
          <a:p>
            <a:r>
              <a:rPr lang="en-US" dirty="0"/>
              <a:t>The top pane (packet list) shows an ordered list containing a summary of each packet captured</a:t>
            </a:r>
          </a:p>
        </p:txBody>
      </p:sp>
      <p:pic>
        <p:nvPicPr>
          <p:cNvPr id="5" name="Picture 4" descr="Screen shot showing the Wireshark packet list panel.">
            <a:extLst>
              <a:ext uri="{FF2B5EF4-FFF2-40B4-BE49-F238E27FC236}">
                <a16:creationId xmlns:a16="http://schemas.microsoft.com/office/drawing/2014/main" id="{F6F81F98-AD2A-4F3E-BCE7-3891E1F9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75" y="4100975"/>
            <a:ext cx="451338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16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492A-4C07-49C6-9188-D31EC8F8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7BCA-B055-454F-B8E8-0ACD3E71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viewing a packet capture, the Wireshark screen is divided into three sections</a:t>
            </a:r>
          </a:p>
          <a:p>
            <a:r>
              <a:rPr lang="en-US" dirty="0"/>
              <a:t>The middle pane (packet details) shows detailed and decoded data associated with the packet selected in the packet list pane</a:t>
            </a:r>
          </a:p>
          <a:p>
            <a:pPr lvl="1"/>
            <a:r>
              <a:rPr lang="en-US" dirty="0"/>
              <a:t>Some summary data listed in the packet details pane can be expanded to provide more detailed information about the section of the packet being displayed</a:t>
            </a:r>
          </a:p>
        </p:txBody>
      </p:sp>
      <p:pic>
        <p:nvPicPr>
          <p:cNvPr id="8" name="Picture 7" descr="Screen shot showing the Wireshark packet details panel.">
            <a:extLst>
              <a:ext uri="{FF2B5EF4-FFF2-40B4-BE49-F238E27FC236}">
                <a16:creationId xmlns:a16="http://schemas.microsoft.com/office/drawing/2014/main" id="{4B85AACB-35B9-47FD-8694-BA64E49B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76" y="4100975"/>
            <a:ext cx="451338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7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492A-4C07-49C6-9188-D31EC8F8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7BCA-B055-454F-B8E8-0ACD3E71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viewing a packet capture, the Wireshark screen is divided into three sections</a:t>
            </a:r>
          </a:p>
          <a:p>
            <a:r>
              <a:rPr lang="en-US" dirty="0"/>
              <a:t>The bottom pane (packet bytes) shows the raw (binary) data associated with the packet selected in the packet list pane </a:t>
            </a:r>
          </a:p>
          <a:p>
            <a:pPr lvl="1"/>
            <a:r>
              <a:rPr lang="en-US" dirty="0"/>
              <a:t>If any decoded data is selected in the packet details pane the associated raw data will be highlighted in the packet bytes pane</a:t>
            </a:r>
          </a:p>
        </p:txBody>
      </p:sp>
      <p:pic>
        <p:nvPicPr>
          <p:cNvPr id="5" name="Picture 4" descr="Screen shot showing the Wireshark packet bytes panel.">
            <a:extLst>
              <a:ext uri="{FF2B5EF4-FFF2-40B4-BE49-F238E27FC236}">
                <a16:creationId xmlns:a16="http://schemas.microsoft.com/office/drawing/2014/main" id="{B8DA773A-D9E9-4650-9452-B6BC048E9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75" y="4100975"/>
            <a:ext cx="451338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9627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741</TotalTime>
  <Words>1423</Words>
  <Application>Microsoft Office PowerPoint</Application>
  <PresentationFormat>Widescreen</PresentationFormat>
  <Paragraphs>205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Packet Capture Using Wireshark</vt:lpstr>
      <vt:lpstr>Objectives</vt:lpstr>
      <vt:lpstr>Wireshark Overview</vt:lpstr>
      <vt:lpstr>Wireshark Simple Usage</vt:lpstr>
      <vt:lpstr>Wireshark Simple Usage</vt:lpstr>
      <vt:lpstr>Wireshark Simple Usage</vt:lpstr>
      <vt:lpstr>Wireshark Screen Layout</vt:lpstr>
      <vt:lpstr>Wireshark Screen Layout</vt:lpstr>
      <vt:lpstr>Wireshark Screen Layout</vt:lpstr>
      <vt:lpstr>Wireshark Filters</vt:lpstr>
      <vt:lpstr>Wireshark Filters</vt:lpstr>
      <vt:lpstr>Wireshark Filters</vt:lpstr>
      <vt:lpstr>Wireshark Filters</vt:lpstr>
      <vt:lpstr>Wireshark Follow Stream</vt:lpstr>
      <vt:lpstr>Wireshark Packet Files</vt:lpstr>
      <vt:lpstr>Wireshark Capture Problems</vt:lpstr>
      <vt:lpstr>Wireshark Capture Problems</vt:lpstr>
      <vt:lpstr>Wireshark Capture Problems</vt:lpstr>
      <vt:lpstr>Wireshark Capture Problems</vt:lpstr>
      <vt:lpstr>Wireshark Capture Problems</vt:lpstr>
      <vt:lpstr>Wireshark Capture Problems</vt:lpstr>
      <vt:lpstr>Wireshark Capture Problems</vt:lpstr>
      <vt:lpstr>Wireshark Capture Problems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Wireshark Basics</dc:title>
  <dc:creator>Tony Hills</dc:creator>
  <cp:lastModifiedBy>Tony Hills</cp:lastModifiedBy>
  <cp:revision>49</cp:revision>
  <dcterms:created xsi:type="dcterms:W3CDTF">2021-06-29T13:47:33Z</dcterms:created>
  <dcterms:modified xsi:type="dcterms:W3CDTF">2024-07-19T20:05:03Z</dcterms:modified>
</cp:coreProperties>
</file>